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7" r:id="rId2"/>
    <p:sldId id="256" r:id="rId3"/>
    <p:sldId id="294" r:id="rId4"/>
    <p:sldId id="316" r:id="rId5"/>
    <p:sldId id="258" r:id="rId6"/>
    <p:sldId id="282" r:id="rId7"/>
    <p:sldId id="315" r:id="rId8"/>
    <p:sldId id="277" r:id="rId9"/>
    <p:sldId id="281" r:id="rId10"/>
    <p:sldId id="291" r:id="rId11"/>
    <p:sldId id="260" r:id="rId12"/>
    <p:sldId id="314" r:id="rId13"/>
    <p:sldId id="278" r:id="rId14"/>
    <p:sldId id="262" r:id="rId15"/>
    <p:sldId id="289" r:id="rId16"/>
    <p:sldId id="288" r:id="rId17"/>
    <p:sldId id="296" r:id="rId18"/>
    <p:sldId id="279" r:id="rId19"/>
    <p:sldId id="280" r:id="rId20"/>
    <p:sldId id="265" r:id="rId21"/>
    <p:sldId id="310" r:id="rId22"/>
    <p:sldId id="297" r:id="rId23"/>
    <p:sldId id="264" r:id="rId24"/>
    <p:sldId id="270" r:id="rId25"/>
    <p:sldId id="274" r:id="rId26"/>
    <p:sldId id="271" r:id="rId27"/>
    <p:sldId id="275" r:id="rId28"/>
    <p:sldId id="276" r:id="rId29"/>
    <p:sldId id="311" r:id="rId30"/>
    <p:sldId id="312" r:id="rId31"/>
    <p:sldId id="313" r:id="rId32"/>
    <p:sldId id="272" r:id="rId33"/>
    <p:sldId id="284" r:id="rId34"/>
    <p:sldId id="290" r:id="rId35"/>
    <p:sldId id="292" r:id="rId36"/>
    <p:sldId id="295" r:id="rId37"/>
    <p:sldId id="28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DBD774C-428A-FE42-A2BD-E34C34E348D9}">
          <p14:sldIdLst>
            <p14:sldId id="257"/>
            <p14:sldId id="256"/>
          </p14:sldIdLst>
        </p14:section>
        <p14:section name="Heritability - General" id="{4BBED144-B763-5446-A8B0-A57E9D591844}">
          <p14:sldIdLst>
            <p14:sldId id="294"/>
            <p14:sldId id="316"/>
            <p14:sldId id="258"/>
            <p14:sldId id="282"/>
            <p14:sldId id="315"/>
            <p14:sldId id="277"/>
            <p14:sldId id="281"/>
            <p14:sldId id="291"/>
            <p14:sldId id="260"/>
            <p14:sldId id="314"/>
            <p14:sldId id="278"/>
          </p14:sldIdLst>
        </p14:section>
        <p14:section name="Heritability of Obesity" id="{252C5136-5703-404F-873C-DF8DCD2260BF}">
          <p14:sldIdLst>
            <p14:sldId id="262"/>
            <p14:sldId id="289"/>
            <p14:sldId id="288"/>
            <p14:sldId id="296"/>
          </p14:sldIdLst>
        </p14:section>
        <p14:section name="Pedigrees" id="{B4ADF4CE-C168-C34E-BDF5-D28BDE3CDE39}">
          <p14:sldIdLst>
            <p14:sldId id="279"/>
            <p14:sldId id="280"/>
            <p14:sldId id="265"/>
            <p14:sldId id="310"/>
            <p14:sldId id="297"/>
            <p14:sldId id="264"/>
            <p14:sldId id="270"/>
            <p14:sldId id="274"/>
            <p14:sldId id="271"/>
            <p14:sldId id="275"/>
            <p14:sldId id="276"/>
            <p14:sldId id="311"/>
            <p14:sldId id="312"/>
            <p14:sldId id="313"/>
          </p14:sldIdLst>
        </p14:section>
        <p14:section name="GWAS" id="{276F0D78-7738-1045-95CD-CC8E513D231E}">
          <p14:sldIdLst>
            <p14:sldId id="272"/>
            <p14:sldId id="284"/>
            <p14:sldId id="290"/>
            <p14:sldId id="292"/>
            <p14:sldId id="295"/>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39"/>
    <p:restoredTop sz="67996"/>
  </p:normalViewPr>
  <p:slideViewPr>
    <p:cSldViewPr snapToGrid="0" snapToObjects="1">
      <p:cViewPr varScale="1">
        <p:scale>
          <a:sx n="106" d="100"/>
          <a:sy n="106" d="100"/>
        </p:scale>
        <p:origin x="808"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Sheet1!$A$2:$A$9</c:f>
              <c:strCache>
                <c:ptCount val="8"/>
                <c:pt idx="0">
                  <c:v>Height</c:v>
                </c:pt>
                <c:pt idx="1">
                  <c:v>Black Hair</c:v>
                </c:pt>
                <c:pt idx="2">
                  <c:v>Myopia</c:v>
                </c:pt>
                <c:pt idx="3">
                  <c:v>Cancer Risk</c:v>
                </c:pt>
                <c:pt idx="4">
                  <c:v>IQ</c:v>
                </c:pt>
                <c:pt idx="5">
                  <c:v>Acne</c:v>
                </c:pt>
                <c:pt idx="6">
                  <c:v>Sickle-Cell</c:v>
                </c:pt>
                <c:pt idx="7">
                  <c:v>Depression</c:v>
                </c:pt>
              </c:strCache>
            </c:strRef>
          </c:cat>
          <c:val>
            <c:numRef>
              <c:f>Sheet1!$B$2:$B$9</c:f>
              <c:numCache>
                <c:formatCode>General</c:formatCode>
                <c:ptCount val="8"/>
                <c:pt idx="0">
                  <c:v>0.8</c:v>
                </c:pt>
                <c:pt idx="1">
                  <c:v>0.96</c:v>
                </c:pt>
                <c:pt idx="2">
                  <c:v>0.61</c:v>
                </c:pt>
                <c:pt idx="3">
                  <c:v>0.33</c:v>
                </c:pt>
                <c:pt idx="4">
                  <c:v>0.75</c:v>
                </c:pt>
                <c:pt idx="5">
                  <c:v>0.72</c:v>
                </c:pt>
                <c:pt idx="6">
                  <c:v>0.97</c:v>
                </c:pt>
                <c:pt idx="7">
                  <c:v>0.5</c:v>
                </c:pt>
              </c:numCache>
            </c:numRef>
          </c:val>
          <c:extLst>
            <c:ext xmlns:c16="http://schemas.microsoft.com/office/drawing/2014/chart" uri="{C3380CC4-5D6E-409C-BE32-E72D297353CC}">
              <c16:uniqueId val="{00000000-6260-6347-83AC-F281C8C4D588}"/>
            </c:ext>
          </c:extLst>
        </c:ser>
        <c:dLbls>
          <c:showLegendKey val="0"/>
          <c:showVal val="0"/>
          <c:showCatName val="0"/>
          <c:showSerName val="0"/>
          <c:showPercent val="0"/>
          <c:showBubbleSize val="0"/>
        </c:dLbls>
        <c:gapWidth val="219"/>
        <c:overlap val="-27"/>
        <c:axId val="-1644953424"/>
        <c:axId val="-1644951104"/>
      </c:barChart>
      <c:catAx>
        <c:axId val="-1644953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644951104"/>
        <c:crosses val="autoZero"/>
        <c:auto val="1"/>
        <c:lblAlgn val="ctr"/>
        <c:lblOffset val="100"/>
        <c:noMultiLvlLbl val="0"/>
      </c:catAx>
      <c:valAx>
        <c:axId val="-164495110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r>
                  <a:rPr lang="en-US" sz="3600"/>
                  <a:t>Trait Heritability</a:t>
                </a:r>
              </a:p>
            </c:rich>
          </c:tx>
          <c:overlay val="0"/>
          <c:spPr>
            <a:noFill/>
            <a:ln>
              <a:noFill/>
            </a:ln>
            <a:effectLst/>
          </c:spPr>
          <c:txPr>
            <a:bodyPr rot="-540000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49534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1"/>
          <c:order val="0"/>
          <c:spPr>
            <a:ln w="28575" cap="rnd">
              <a:solidFill>
                <a:schemeClr val="accent2"/>
              </a:solidFill>
              <a:round/>
            </a:ln>
            <a:effectLst/>
          </c:spPr>
          <c:marker>
            <c:symbol val="circle"/>
            <c:size val="5"/>
            <c:spPr>
              <a:solidFill>
                <a:schemeClr val="accent2"/>
              </a:solidFill>
              <a:ln w="9525">
                <a:solidFill>
                  <a:schemeClr val="accent2"/>
                </a:solidFill>
              </a:ln>
              <a:effectLst/>
            </c:spPr>
          </c:marker>
          <c:xVal>
            <c:numRef>
              <c:f>Sheet1!$A$2:$A$7</c:f>
              <c:numCache>
                <c:formatCode>General</c:formatCode>
                <c:ptCount val="6"/>
                <c:pt idx="0">
                  <c:v>20</c:v>
                </c:pt>
                <c:pt idx="1">
                  <c:v>10</c:v>
                </c:pt>
                <c:pt idx="2">
                  <c:v>5</c:v>
                </c:pt>
                <c:pt idx="3">
                  <c:v>2.5</c:v>
                </c:pt>
                <c:pt idx="4">
                  <c:v>1</c:v>
                </c:pt>
                <c:pt idx="5">
                  <c:v>0.25</c:v>
                </c:pt>
              </c:numCache>
            </c:numRef>
          </c:xVal>
          <c:yVal>
            <c:numRef>
              <c:f>Sheet1!$B$2:$B$7</c:f>
              <c:numCache>
                <c:formatCode>General</c:formatCode>
                <c:ptCount val="6"/>
                <c:pt idx="0">
                  <c:v>3.88</c:v>
                </c:pt>
                <c:pt idx="1">
                  <c:v>4.29</c:v>
                </c:pt>
                <c:pt idx="2">
                  <c:v>4.82</c:v>
                </c:pt>
                <c:pt idx="3">
                  <c:v>5.54</c:v>
                </c:pt>
                <c:pt idx="4">
                  <c:v>6.15</c:v>
                </c:pt>
                <c:pt idx="5">
                  <c:v>6.77</c:v>
                </c:pt>
              </c:numCache>
            </c:numRef>
          </c:yVal>
          <c:smooth val="1"/>
          <c:extLst>
            <c:ext xmlns:c16="http://schemas.microsoft.com/office/drawing/2014/chart" uri="{C3380CC4-5D6E-409C-BE32-E72D297353CC}">
              <c16:uniqueId val="{00000001-6E9B-864F-81C9-4551AD6ACA25}"/>
            </c:ext>
          </c:extLst>
        </c:ser>
        <c:dLbls>
          <c:showLegendKey val="0"/>
          <c:showVal val="0"/>
          <c:showCatName val="0"/>
          <c:showSerName val="0"/>
          <c:showPercent val="0"/>
          <c:showBubbleSize val="0"/>
        </c:dLbls>
        <c:axId val="422855680"/>
        <c:axId val="422857376"/>
      </c:scatterChart>
      <c:valAx>
        <c:axId val="422855680"/>
        <c:scaling>
          <c:orientation val="minMax"/>
          <c:max val="20"/>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Percentile of BMI Risk Score</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22857376"/>
        <c:crosses val="autoZero"/>
        <c:crossBetween val="midCat"/>
      </c:valAx>
      <c:valAx>
        <c:axId val="422857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Obesity Risk</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228556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72F0BD-B940-4943-AC88-9F0E3FA90043}" type="datetimeFigureOut">
              <a:rPr lang="en-US" smtClean="0"/>
              <a:t>9/6/18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3931BF-EB81-6E41-A4ED-CF27C9BA3CAE}" type="slidenum">
              <a:rPr lang="en-US" smtClean="0"/>
              <a:t>‹#›</a:t>
            </a:fld>
            <a:endParaRPr lang="en-US"/>
          </a:p>
        </p:txBody>
      </p:sp>
    </p:spTree>
    <p:extLst>
      <p:ext uri="{BB962C8B-B14F-4D97-AF65-F5344CB8AC3E}">
        <p14:creationId xmlns:p14="http://schemas.microsoft.com/office/powerpoint/2010/main" val="1152583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E3931BF-EB81-6E41-A4ED-CF27C9BA3CAE}" type="slidenum">
              <a:rPr lang="en-US" smtClean="0"/>
              <a:t>1</a:t>
            </a:fld>
            <a:endParaRPr lang="en-US"/>
          </a:p>
        </p:txBody>
      </p:sp>
    </p:spTree>
    <p:extLst>
      <p:ext uri="{BB962C8B-B14F-4D97-AF65-F5344CB8AC3E}">
        <p14:creationId xmlns:p14="http://schemas.microsoft.com/office/powerpoint/2010/main" val="581522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syndromic forms are identified in children.  Why?</a:t>
            </a:r>
          </a:p>
        </p:txBody>
      </p:sp>
      <p:sp>
        <p:nvSpPr>
          <p:cNvPr id="4" name="Slide Number Placeholder 3"/>
          <p:cNvSpPr>
            <a:spLocks noGrp="1"/>
          </p:cNvSpPr>
          <p:nvPr>
            <p:ph type="sldNum" sz="quarter" idx="5"/>
          </p:nvPr>
        </p:nvSpPr>
        <p:spPr/>
        <p:txBody>
          <a:bodyPr/>
          <a:lstStyle/>
          <a:p>
            <a:fld id="{EE3931BF-EB81-6E41-A4ED-CF27C9BA3CAE}" type="slidenum">
              <a:rPr lang="en-US" smtClean="0"/>
              <a:t>23</a:t>
            </a:fld>
            <a:endParaRPr lang="en-US"/>
          </a:p>
        </p:txBody>
      </p:sp>
    </p:spTree>
    <p:extLst>
      <p:ext uri="{BB962C8B-B14F-4D97-AF65-F5344CB8AC3E}">
        <p14:creationId xmlns:p14="http://schemas.microsoft.com/office/powerpoint/2010/main" val="2670328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31BF-EB81-6E41-A4ED-CF27C9BA3CAE}" type="slidenum">
              <a:rPr lang="en-US" smtClean="0"/>
              <a:t>24</a:t>
            </a:fld>
            <a:endParaRPr lang="en-US"/>
          </a:p>
        </p:txBody>
      </p:sp>
    </p:spTree>
    <p:extLst>
      <p:ext uri="{BB962C8B-B14F-4D97-AF65-F5344CB8AC3E}">
        <p14:creationId xmlns:p14="http://schemas.microsoft.com/office/powerpoint/2010/main" val="262339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BBS: 17,00</a:t>
            </a:r>
            <a:r>
              <a:rPr lang="en-US" baseline="0" dirty="0"/>
              <a:t>0 NFLD, 13,500 </a:t>
            </a:r>
            <a:r>
              <a:rPr lang="en-US" baseline="0" dirty="0" err="1"/>
              <a:t>Bedoin</a:t>
            </a:r>
            <a:r>
              <a:rPr lang="en-US" baseline="0" dirty="0"/>
              <a:t> in Kuwait</a:t>
            </a:r>
            <a:endParaRPr lang="en-US" dirty="0"/>
          </a:p>
        </p:txBody>
      </p:sp>
      <p:sp>
        <p:nvSpPr>
          <p:cNvPr id="4" name="Slide Number Placeholder 3"/>
          <p:cNvSpPr>
            <a:spLocks noGrp="1"/>
          </p:cNvSpPr>
          <p:nvPr>
            <p:ph type="sldNum" sz="quarter" idx="10"/>
          </p:nvPr>
        </p:nvSpPr>
        <p:spPr/>
        <p:txBody>
          <a:bodyPr/>
          <a:lstStyle/>
          <a:p>
            <a:fld id="{EE3931BF-EB81-6E41-A4ED-CF27C9BA3CAE}" type="slidenum">
              <a:rPr lang="en-US" smtClean="0"/>
              <a:t>26</a:t>
            </a:fld>
            <a:endParaRPr lang="en-US"/>
          </a:p>
        </p:txBody>
      </p:sp>
    </p:spTree>
    <p:extLst>
      <p:ext uri="{BB962C8B-B14F-4D97-AF65-F5344CB8AC3E}">
        <p14:creationId xmlns:p14="http://schemas.microsoft.com/office/powerpoint/2010/main" val="1343983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FTO</a:t>
            </a:r>
            <a:r>
              <a:rPr lang="en-US" baseline="0" dirty="0"/>
              <a:t> is the biggest </a:t>
            </a:r>
            <a:r>
              <a:rPr lang="en-US" sz="1200" b="0" i="0" kern="1200" dirty="0">
                <a:solidFill>
                  <a:schemeClr val="tx1"/>
                </a:solidFill>
                <a:effectLst/>
                <a:latin typeface="+mn-lt"/>
                <a:ea typeface="+mn-ea"/>
                <a:cs typeface="+mn-cs"/>
              </a:rPr>
              <a:t>each additional minor (risk) allele is associated with a 0.39 kg/m</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higher BMI (equivalent to 1,130 g for a person of 1.70m tall)</a:t>
            </a:r>
            <a:endParaRPr lang="en-US" dirty="0"/>
          </a:p>
        </p:txBody>
      </p:sp>
      <p:sp>
        <p:nvSpPr>
          <p:cNvPr id="4" name="Slide Number Placeholder 3"/>
          <p:cNvSpPr>
            <a:spLocks noGrp="1"/>
          </p:cNvSpPr>
          <p:nvPr>
            <p:ph type="sldNum" sz="quarter" idx="10"/>
          </p:nvPr>
        </p:nvSpPr>
        <p:spPr/>
        <p:txBody>
          <a:bodyPr/>
          <a:lstStyle/>
          <a:p>
            <a:fld id="{EE3931BF-EB81-6E41-A4ED-CF27C9BA3CAE}" type="slidenum">
              <a:rPr lang="en-US" smtClean="0"/>
              <a:t>33</a:t>
            </a:fld>
            <a:endParaRPr lang="en-US"/>
          </a:p>
        </p:txBody>
      </p:sp>
    </p:spTree>
    <p:extLst>
      <p:ext uri="{BB962C8B-B14F-4D97-AF65-F5344CB8AC3E}">
        <p14:creationId xmlns:p14="http://schemas.microsoft.com/office/powerpoint/2010/main" val="2066610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be a good research topic, to ask whether we should implement genetic risk scores for obesity in identifying at risk individuals </a:t>
            </a:r>
          </a:p>
        </p:txBody>
      </p:sp>
      <p:sp>
        <p:nvSpPr>
          <p:cNvPr id="4" name="Slide Number Placeholder 3"/>
          <p:cNvSpPr>
            <a:spLocks noGrp="1"/>
          </p:cNvSpPr>
          <p:nvPr>
            <p:ph type="sldNum" sz="quarter" idx="5"/>
          </p:nvPr>
        </p:nvSpPr>
        <p:spPr/>
        <p:txBody>
          <a:bodyPr/>
          <a:lstStyle/>
          <a:p>
            <a:fld id="{EE3931BF-EB81-6E41-A4ED-CF27C9BA3CAE}" type="slidenum">
              <a:rPr lang="en-US" smtClean="0"/>
              <a:t>34</a:t>
            </a:fld>
            <a:endParaRPr lang="en-US"/>
          </a:p>
        </p:txBody>
      </p:sp>
    </p:spTree>
    <p:extLst>
      <p:ext uri="{BB962C8B-B14F-4D97-AF65-F5344CB8AC3E}">
        <p14:creationId xmlns:p14="http://schemas.microsoft.com/office/powerpoint/2010/main" val="225706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Bring up the new York times article</a:t>
            </a:r>
          </a:p>
          <a:p>
            <a:r>
              <a:rPr lang="en-US" dirty="0"/>
              <a:t>How should we approach prevention and treatment</a:t>
            </a:r>
          </a:p>
          <a:p>
            <a:r>
              <a:rPr lang="en-US" dirty="0"/>
              <a:t>Treatments do require some personal responsibility, or individual tailoring</a:t>
            </a:r>
          </a:p>
        </p:txBody>
      </p:sp>
      <p:sp>
        <p:nvSpPr>
          <p:cNvPr id="4" name="Slide Number Placeholder 3"/>
          <p:cNvSpPr>
            <a:spLocks noGrp="1"/>
          </p:cNvSpPr>
          <p:nvPr>
            <p:ph type="sldNum" sz="quarter" idx="5"/>
          </p:nvPr>
        </p:nvSpPr>
        <p:spPr/>
        <p:txBody>
          <a:bodyPr/>
          <a:lstStyle/>
          <a:p>
            <a:fld id="{EE3931BF-EB81-6E41-A4ED-CF27C9BA3CAE}" type="slidenum">
              <a:rPr lang="en-US" smtClean="0"/>
              <a:t>36</a:t>
            </a:fld>
            <a:endParaRPr lang="en-US"/>
          </a:p>
        </p:txBody>
      </p:sp>
    </p:spTree>
    <p:extLst>
      <p:ext uri="{BB962C8B-B14F-4D97-AF65-F5344CB8AC3E}">
        <p14:creationId xmlns:p14="http://schemas.microsoft.com/office/powerpoint/2010/main" val="1520693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Article</a:t>
            </a:r>
            <a:r>
              <a:rPr lang="en-US" baseline="0" dirty="0"/>
              <a:t> on race and ancestry in the biomedical sciences</a:t>
            </a:r>
            <a:endParaRPr lang="en-US" dirty="0"/>
          </a:p>
        </p:txBody>
      </p:sp>
      <p:sp>
        <p:nvSpPr>
          <p:cNvPr id="4" name="Slide Number Placeholder 3"/>
          <p:cNvSpPr>
            <a:spLocks noGrp="1"/>
          </p:cNvSpPr>
          <p:nvPr>
            <p:ph type="sldNum" sz="quarter" idx="10"/>
          </p:nvPr>
        </p:nvSpPr>
        <p:spPr/>
        <p:txBody>
          <a:bodyPr/>
          <a:lstStyle/>
          <a:p>
            <a:fld id="{EE3931BF-EB81-6E41-A4ED-CF27C9BA3CAE}" type="slidenum">
              <a:rPr lang="en-US" smtClean="0"/>
              <a:t>2</a:t>
            </a:fld>
            <a:endParaRPr lang="en-US"/>
          </a:p>
        </p:txBody>
      </p:sp>
    </p:spTree>
    <p:extLst>
      <p:ext uri="{BB962C8B-B14F-4D97-AF65-F5344CB8AC3E}">
        <p14:creationId xmlns:p14="http://schemas.microsoft.com/office/powerpoint/2010/main" val="2142909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3931BF-EB81-6E41-A4ED-CF27C9BA3CAE}" type="slidenum">
              <a:rPr lang="en-US" smtClean="0"/>
              <a:t>5</a:t>
            </a:fld>
            <a:endParaRPr lang="en-US"/>
          </a:p>
        </p:txBody>
      </p:sp>
    </p:spTree>
    <p:extLst>
      <p:ext uri="{BB962C8B-B14F-4D97-AF65-F5344CB8AC3E}">
        <p14:creationId xmlns:p14="http://schemas.microsoft.com/office/powerpoint/2010/main" val="1049080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a:r>
          </a:p>
        </p:txBody>
      </p:sp>
      <p:sp>
        <p:nvSpPr>
          <p:cNvPr id="4" name="Slide Number Placeholder 3"/>
          <p:cNvSpPr>
            <a:spLocks noGrp="1"/>
          </p:cNvSpPr>
          <p:nvPr>
            <p:ph type="sldNum" sz="quarter" idx="5"/>
          </p:nvPr>
        </p:nvSpPr>
        <p:spPr/>
        <p:txBody>
          <a:bodyPr/>
          <a:lstStyle/>
          <a:p>
            <a:fld id="{EE3931BF-EB81-6E41-A4ED-CF27C9BA3CAE}" type="slidenum">
              <a:rPr lang="en-US" smtClean="0"/>
              <a:t>6</a:t>
            </a:fld>
            <a:endParaRPr lang="en-US"/>
          </a:p>
        </p:txBody>
      </p:sp>
    </p:spTree>
    <p:extLst>
      <p:ext uri="{BB962C8B-B14F-4D97-AF65-F5344CB8AC3E}">
        <p14:creationId xmlns:p14="http://schemas.microsoft.com/office/powerpoint/2010/main" val="1043586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10, 50, 77, 90</a:t>
            </a:r>
          </a:p>
        </p:txBody>
      </p:sp>
      <p:sp>
        <p:nvSpPr>
          <p:cNvPr id="4" name="Slide Number Placeholder 3"/>
          <p:cNvSpPr>
            <a:spLocks noGrp="1"/>
          </p:cNvSpPr>
          <p:nvPr>
            <p:ph type="sldNum" sz="quarter" idx="5"/>
          </p:nvPr>
        </p:nvSpPr>
        <p:spPr/>
        <p:txBody>
          <a:bodyPr/>
          <a:lstStyle/>
          <a:p>
            <a:fld id="{EE3931BF-EB81-6E41-A4ED-CF27C9BA3CAE}" type="slidenum">
              <a:rPr lang="en-US" smtClean="0"/>
              <a:t>7</a:t>
            </a:fld>
            <a:endParaRPr lang="en-US"/>
          </a:p>
        </p:txBody>
      </p:sp>
    </p:spTree>
    <p:extLst>
      <p:ext uri="{BB962C8B-B14F-4D97-AF65-F5344CB8AC3E}">
        <p14:creationId xmlns:p14="http://schemas.microsoft.com/office/powerpoint/2010/main" val="33074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estimates are 77%</a:t>
            </a:r>
          </a:p>
        </p:txBody>
      </p:sp>
      <p:sp>
        <p:nvSpPr>
          <p:cNvPr id="4" name="Slide Number Placeholder 3"/>
          <p:cNvSpPr>
            <a:spLocks noGrp="1"/>
          </p:cNvSpPr>
          <p:nvPr>
            <p:ph type="sldNum" sz="quarter" idx="10"/>
          </p:nvPr>
        </p:nvSpPr>
        <p:spPr/>
        <p:txBody>
          <a:bodyPr/>
          <a:lstStyle/>
          <a:p>
            <a:fld id="{EE3931BF-EB81-6E41-A4ED-CF27C9BA3CAE}" type="slidenum">
              <a:rPr lang="en-US" smtClean="0"/>
              <a:t>8</a:t>
            </a:fld>
            <a:endParaRPr lang="en-US"/>
          </a:p>
        </p:txBody>
      </p:sp>
    </p:spTree>
    <p:extLst>
      <p:ext uri="{BB962C8B-B14F-4D97-AF65-F5344CB8AC3E}">
        <p14:creationId xmlns:p14="http://schemas.microsoft.com/office/powerpoint/2010/main" val="84268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0.4-0.6</a:t>
            </a:r>
          </a:p>
        </p:txBody>
      </p:sp>
      <p:sp>
        <p:nvSpPr>
          <p:cNvPr id="4" name="Slide Number Placeholder 3"/>
          <p:cNvSpPr>
            <a:spLocks noGrp="1"/>
          </p:cNvSpPr>
          <p:nvPr>
            <p:ph type="sldNum" sz="quarter" idx="10"/>
          </p:nvPr>
        </p:nvSpPr>
        <p:spPr/>
        <p:txBody>
          <a:bodyPr/>
          <a:lstStyle/>
          <a:p>
            <a:fld id="{EE3931BF-EB81-6E41-A4ED-CF27C9BA3CAE}" type="slidenum">
              <a:rPr lang="en-US" smtClean="0"/>
              <a:t>9</a:t>
            </a:fld>
            <a:endParaRPr lang="en-US"/>
          </a:p>
        </p:txBody>
      </p:sp>
    </p:spTree>
    <p:extLst>
      <p:ext uri="{BB962C8B-B14F-4D97-AF65-F5344CB8AC3E}">
        <p14:creationId xmlns:p14="http://schemas.microsoft.com/office/powerpoint/2010/main" val="2047733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Racial definitions can fluctuate according to social context, geographic location, historical period and personal experience.  Indeed, it is not uncommon for the same individual to report their racial identity differently in different contexts and at different points in their lives</a:t>
            </a:r>
          </a:p>
          <a:p>
            <a:endParaRPr lang="en-US" dirty="0"/>
          </a:p>
          <a:p>
            <a:r>
              <a:rPr lang="en-US" sz="1200" b="0" i="0" kern="1200" dirty="0">
                <a:solidFill>
                  <a:schemeClr val="tx1"/>
                </a:solidFill>
                <a:effectLst/>
                <a:latin typeface="+mn-lt"/>
                <a:ea typeface="+mn-ea"/>
                <a:cs typeface="+mn-cs"/>
              </a:rPr>
              <a:t>the handful of genetic differences used to define the races are socially chosen out of thousands of other differences that are ignored</a:t>
            </a:r>
            <a:endParaRPr lang="en-US" dirty="0"/>
          </a:p>
        </p:txBody>
      </p:sp>
      <p:sp>
        <p:nvSpPr>
          <p:cNvPr id="4" name="Slide Number Placeholder 3"/>
          <p:cNvSpPr>
            <a:spLocks noGrp="1"/>
          </p:cNvSpPr>
          <p:nvPr>
            <p:ph type="sldNum" sz="quarter" idx="5"/>
          </p:nvPr>
        </p:nvSpPr>
        <p:spPr/>
        <p:txBody>
          <a:bodyPr/>
          <a:lstStyle/>
          <a:p>
            <a:fld id="{EE3931BF-EB81-6E41-A4ED-CF27C9BA3CAE}" type="slidenum">
              <a:rPr lang="en-US" smtClean="0"/>
              <a:t>12</a:t>
            </a:fld>
            <a:endParaRPr lang="en-US"/>
          </a:p>
        </p:txBody>
      </p:sp>
    </p:spTree>
    <p:extLst>
      <p:ext uri="{BB962C8B-B14F-4D97-AF65-F5344CB8AC3E}">
        <p14:creationId xmlns:p14="http://schemas.microsoft.com/office/powerpoint/2010/main" val="1589577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here at 9:20</a:t>
            </a:r>
          </a:p>
        </p:txBody>
      </p:sp>
      <p:sp>
        <p:nvSpPr>
          <p:cNvPr id="4" name="Slide Number Placeholder 3"/>
          <p:cNvSpPr>
            <a:spLocks noGrp="1"/>
          </p:cNvSpPr>
          <p:nvPr>
            <p:ph type="sldNum" sz="quarter" idx="10"/>
          </p:nvPr>
        </p:nvSpPr>
        <p:spPr/>
        <p:txBody>
          <a:bodyPr/>
          <a:lstStyle/>
          <a:p>
            <a:fld id="{6D889E68-5F60-0644-9CE3-A298452CF895}" type="slidenum">
              <a:rPr lang="en-US" smtClean="0"/>
              <a:t>21</a:t>
            </a:fld>
            <a:endParaRPr lang="en-US"/>
          </a:p>
        </p:txBody>
      </p:sp>
    </p:spTree>
    <p:extLst>
      <p:ext uri="{BB962C8B-B14F-4D97-AF65-F5344CB8AC3E}">
        <p14:creationId xmlns:p14="http://schemas.microsoft.com/office/powerpoint/2010/main" val="1894954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8FA8DEB-BEAA-8542-A4E6-9B36C51CB12F}" type="datetimeFigureOut">
              <a:rPr lang="en-US" smtClean="0"/>
              <a:t>9/6/18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B826F-A215-1D4E-8B08-BDF0A1C74D2A}"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FA8DEB-BEAA-8542-A4E6-9B36C51CB12F}" type="datetimeFigureOut">
              <a:rPr lang="en-US" smtClean="0"/>
              <a:t>9/6/18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B826F-A215-1D4E-8B08-BDF0A1C74D2A}"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FA8DEB-BEAA-8542-A4E6-9B36C51CB12F}" type="datetimeFigureOut">
              <a:rPr lang="en-US" smtClean="0"/>
              <a:t>9/6/18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B826F-A215-1D4E-8B08-BDF0A1C74D2A}"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FA8DEB-BEAA-8542-A4E6-9B36C51CB12F}" type="datetimeFigureOut">
              <a:rPr lang="en-US" smtClean="0"/>
              <a:t>9/6/18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B826F-A215-1D4E-8B08-BDF0A1C74D2A}" type="slidenum">
              <a:rPr lang="en-US" smtClean="0"/>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FA8DEB-BEAA-8542-A4E6-9B36C51CB12F}" type="datetimeFigureOut">
              <a:rPr lang="en-US" smtClean="0"/>
              <a:t>9/6/18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B826F-A215-1D4E-8B08-BDF0A1C74D2A}"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8FA8DEB-BEAA-8542-A4E6-9B36C51CB12F}" type="datetimeFigureOut">
              <a:rPr lang="en-US" smtClean="0"/>
              <a:t>9/6/18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FB826F-A215-1D4E-8B08-BDF0A1C74D2A}"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8FA8DEB-BEAA-8542-A4E6-9B36C51CB12F}" type="datetimeFigureOut">
              <a:rPr lang="en-US" smtClean="0"/>
              <a:t>9/6/18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FB826F-A215-1D4E-8B08-BDF0A1C74D2A}"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8FA8DEB-BEAA-8542-A4E6-9B36C51CB12F}" type="datetimeFigureOut">
              <a:rPr lang="en-US" smtClean="0"/>
              <a:t>9/6/18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FB826F-A215-1D4E-8B08-BDF0A1C74D2A}"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FA8DEB-BEAA-8542-A4E6-9B36C51CB12F}" type="datetimeFigureOut">
              <a:rPr lang="en-US" smtClean="0"/>
              <a:t>9/6/18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FB826F-A215-1D4E-8B08-BDF0A1C74D2A}"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A8DEB-BEAA-8542-A4E6-9B36C51CB12F}" type="datetimeFigureOut">
              <a:rPr lang="en-US" smtClean="0"/>
              <a:t>9/6/18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FB826F-A215-1D4E-8B08-BDF0A1C74D2A}"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A8DEB-BEAA-8542-A4E6-9B36C51CB12F}" type="datetimeFigureOut">
              <a:rPr lang="en-US" smtClean="0"/>
              <a:t>9/6/18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FB826F-A215-1D4E-8B08-BDF0A1C74D2A}"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FA8DEB-BEAA-8542-A4E6-9B36C51CB12F}" type="datetimeFigureOut">
              <a:rPr lang="en-US" smtClean="0"/>
              <a:t>9/6/18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FB826F-A215-1D4E-8B08-BDF0A1C74D2A}"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2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Genetics of Obesity</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97031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E6AB-EFA6-DA4F-AFF9-6CE3F67BFDEC}"/>
              </a:ext>
            </a:extLst>
          </p:cNvPr>
          <p:cNvSpPr>
            <a:spLocks noGrp="1"/>
          </p:cNvSpPr>
          <p:nvPr>
            <p:ph type="title"/>
          </p:nvPr>
        </p:nvSpPr>
        <p:spPr/>
        <p:txBody>
          <a:bodyPr/>
          <a:lstStyle/>
          <a:p>
            <a:r>
              <a:rPr lang="en-US" dirty="0"/>
              <a:t>Some definitions</a:t>
            </a:r>
          </a:p>
        </p:txBody>
      </p:sp>
      <p:sp>
        <p:nvSpPr>
          <p:cNvPr id="3" name="Content Placeholder 2">
            <a:extLst>
              <a:ext uri="{FF2B5EF4-FFF2-40B4-BE49-F238E27FC236}">
                <a16:creationId xmlns:a16="http://schemas.microsoft.com/office/drawing/2014/main" id="{66B606E2-4BA9-B94E-BE67-6536015D9053}"/>
              </a:ext>
            </a:extLst>
          </p:cNvPr>
          <p:cNvSpPr>
            <a:spLocks noGrp="1"/>
          </p:cNvSpPr>
          <p:nvPr>
            <p:ph idx="1"/>
          </p:nvPr>
        </p:nvSpPr>
        <p:spPr/>
        <p:txBody>
          <a:bodyPr/>
          <a:lstStyle/>
          <a:p>
            <a:r>
              <a:rPr lang="en-US" dirty="0"/>
              <a:t>H</a:t>
            </a:r>
            <a:r>
              <a:rPr lang="en-US" baseline="30000" dirty="0"/>
              <a:t>2</a:t>
            </a:r>
            <a:r>
              <a:rPr lang="en-US" dirty="0"/>
              <a:t> is the fraction of variance explained by heredity</a:t>
            </a:r>
          </a:p>
          <a:p>
            <a:pPr lvl="1"/>
            <a:r>
              <a:rPr lang="en-US" dirty="0"/>
              <a:t>(1-H</a:t>
            </a:r>
            <a:r>
              <a:rPr lang="en-US" baseline="30000" dirty="0"/>
              <a:t>2</a:t>
            </a:r>
            <a:r>
              <a:rPr lang="en-US" dirty="0"/>
              <a:t>) is the fraction of variance not explained by heredity</a:t>
            </a:r>
          </a:p>
          <a:p>
            <a:pPr lvl="1"/>
            <a:r>
              <a:rPr lang="en-US" dirty="0"/>
              <a:t>h</a:t>
            </a:r>
            <a:r>
              <a:rPr lang="en-US" baseline="30000" dirty="0"/>
              <a:t>2</a:t>
            </a:r>
            <a:r>
              <a:rPr lang="en-US" dirty="0"/>
              <a:t> is the fraction of variance calculated from our genes (more on this later)</a:t>
            </a:r>
          </a:p>
          <a:p>
            <a:r>
              <a:rPr lang="en-US" dirty="0"/>
              <a:t>V</a:t>
            </a:r>
            <a:r>
              <a:rPr lang="en-US" baseline="-25000" dirty="0"/>
              <a:t>g</a:t>
            </a:r>
            <a:r>
              <a:rPr lang="en-US" dirty="0"/>
              <a:t> is the fraction of heredity (H</a:t>
            </a:r>
            <a:r>
              <a:rPr lang="en-US" baseline="30000" dirty="0"/>
              <a:t>2</a:t>
            </a:r>
            <a:r>
              <a:rPr lang="en-US" dirty="0"/>
              <a:t>) explained by genetics</a:t>
            </a:r>
          </a:p>
          <a:p>
            <a:r>
              <a:rPr lang="en-US" dirty="0" err="1"/>
              <a:t>V</a:t>
            </a:r>
            <a:r>
              <a:rPr lang="en-US" baseline="-25000" dirty="0" err="1"/>
              <a:t>e</a:t>
            </a:r>
            <a:r>
              <a:rPr lang="en-US" dirty="0"/>
              <a:t> is the fraction of heredity (H</a:t>
            </a:r>
            <a:r>
              <a:rPr lang="en-US" baseline="30000" dirty="0"/>
              <a:t>2</a:t>
            </a:r>
            <a:r>
              <a:rPr lang="en-US" dirty="0"/>
              <a:t>) explained by shared environment</a:t>
            </a:r>
          </a:p>
        </p:txBody>
      </p:sp>
    </p:spTree>
    <p:extLst>
      <p:ext uri="{BB962C8B-B14F-4D97-AF65-F5344CB8AC3E}">
        <p14:creationId xmlns:p14="http://schemas.microsoft.com/office/powerpoint/2010/main" val="168851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Heritable vs Familial</a:t>
            </a:r>
          </a:p>
        </p:txBody>
      </p:sp>
      <p:sp>
        <p:nvSpPr>
          <p:cNvPr id="5" name="Content Placeholder 4"/>
          <p:cNvSpPr>
            <a:spLocks noGrp="1"/>
          </p:cNvSpPr>
          <p:nvPr>
            <p:ph idx="1"/>
          </p:nvPr>
        </p:nvSpPr>
        <p:spPr/>
        <p:txBody>
          <a:bodyPr/>
          <a:lstStyle/>
          <a:p>
            <a:r>
              <a:rPr lang="en-US" dirty="0"/>
              <a:t>Familial (</a:t>
            </a:r>
            <a:r>
              <a:rPr lang="en-US" dirty="0" err="1"/>
              <a:t>V</a:t>
            </a:r>
            <a:r>
              <a:rPr lang="en-US" baseline="-25000" dirty="0" err="1"/>
              <a:t>e</a:t>
            </a:r>
            <a:r>
              <a:rPr lang="en-US" dirty="0"/>
              <a:t> + V</a:t>
            </a:r>
            <a:r>
              <a:rPr lang="en-US" baseline="-25000" dirty="0"/>
              <a:t>g</a:t>
            </a:r>
            <a:r>
              <a:rPr lang="en-US" dirty="0"/>
              <a:t>)</a:t>
            </a:r>
          </a:p>
          <a:p>
            <a:pPr lvl="1"/>
            <a:r>
              <a:rPr lang="en-US" dirty="0"/>
              <a:t>Traits are shared by relatives for any reason</a:t>
            </a:r>
          </a:p>
          <a:p>
            <a:r>
              <a:rPr lang="en-US" dirty="0"/>
              <a:t>Genetic (V</a:t>
            </a:r>
            <a:r>
              <a:rPr lang="en-US" baseline="-25000" dirty="0"/>
              <a:t>g</a:t>
            </a:r>
            <a:r>
              <a:rPr lang="en-US" dirty="0"/>
              <a:t>)</a:t>
            </a:r>
          </a:p>
          <a:p>
            <a:pPr lvl="1"/>
            <a:r>
              <a:rPr lang="en-US" dirty="0"/>
              <a:t>Similarities arise from </a:t>
            </a:r>
            <a:r>
              <a:rPr lang="en-US" b="1" dirty="0"/>
              <a:t>shared genotypes</a:t>
            </a:r>
          </a:p>
          <a:p>
            <a:pPr marL="457200" lvl="1" indent="0">
              <a:buNone/>
            </a:pPr>
            <a:endParaRPr lang="en-US" b="1" dirty="0"/>
          </a:p>
          <a:p>
            <a:r>
              <a:rPr lang="en-US" b="1" dirty="0"/>
              <a:t>Activity: </a:t>
            </a:r>
            <a:r>
              <a:rPr lang="en-US" dirty="0"/>
              <a:t>List some aspects of obesity that you think would be </a:t>
            </a:r>
            <a:r>
              <a:rPr lang="en-US" u="sng" dirty="0"/>
              <a:t>heritable</a:t>
            </a:r>
            <a:r>
              <a:rPr lang="en-US" dirty="0"/>
              <a:t> vs </a:t>
            </a:r>
            <a:r>
              <a:rPr lang="en-US" u="sng" dirty="0"/>
              <a:t>familial</a:t>
            </a:r>
            <a:r>
              <a:rPr lang="en-US" dirty="0"/>
              <a:t> vs </a:t>
            </a:r>
            <a:r>
              <a:rPr lang="en-US" u="sng" dirty="0"/>
              <a:t>non-heritable.</a:t>
            </a:r>
            <a:endParaRPr lang="en-US" dirty="0"/>
          </a:p>
        </p:txBody>
      </p:sp>
    </p:spTree>
    <p:extLst>
      <p:ext uri="{BB962C8B-B14F-4D97-AF65-F5344CB8AC3E}">
        <p14:creationId xmlns:p14="http://schemas.microsoft.com/office/powerpoint/2010/main" val="9125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500"/>
                                        <p:tgtEl>
                                          <p:spTgt spid="5">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blinds(horizontal)">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blinds(horizontal)">
                                      <p:cBhvr>
                                        <p:cTn id="23"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CBDF1-7729-9248-AD6B-B4C1D3AB98FC}"/>
              </a:ext>
            </a:extLst>
          </p:cNvPr>
          <p:cNvSpPr>
            <a:spLocks noGrp="1"/>
          </p:cNvSpPr>
          <p:nvPr>
            <p:ph type="title"/>
          </p:nvPr>
        </p:nvSpPr>
        <p:spPr/>
        <p:txBody>
          <a:bodyPr/>
          <a:lstStyle/>
          <a:p>
            <a:r>
              <a:rPr lang="en-US" dirty="0"/>
              <a:t>Race and Genetics</a:t>
            </a:r>
          </a:p>
        </p:txBody>
      </p:sp>
      <p:sp>
        <p:nvSpPr>
          <p:cNvPr id="3" name="Content Placeholder 2">
            <a:extLst>
              <a:ext uri="{FF2B5EF4-FFF2-40B4-BE49-F238E27FC236}">
                <a16:creationId xmlns:a16="http://schemas.microsoft.com/office/drawing/2014/main" id="{63E3DA63-2A45-4949-A7B6-1C59F9EA6BCA}"/>
              </a:ext>
            </a:extLst>
          </p:cNvPr>
          <p:cNvSpPr>
            <a:spLocks noGrp="1"/>
          </p:cNvSpPr>
          <p:nvPr>
            <p:ph idx="1"/>
          </p:nvPr>
        </p:nvSpPr>
        <p:spPr>
          <a:xfrm>
            <a:off x="838200" y="1825625"/>
            <a:ext cx="4366846" cy="4351338"/>
          </a:xfrm>
        </p:spPr>
        <p:txBody>
          <a:bodyPr/>
          <a:lstStyle/>
          <a:p>
            <a:r>
              <a:rPr lang="en-US" dirty="0"/>
              <a:t>Why is race sometimes considered a social construct and not a useful biological abstraction?</a:t>
            </a:r>
          </a:p>
          <a:p>
            <a:r>
              <a:rPr lang="en-US" dirty="0"/>
              <a:t>How have have advances in genomics changed how we use race in genetic research?</a:t>
            </a:r>
          </a:p>
          <a:p>
            <a:endParaRPr lang="en-US" dirty="0"/>
          </a:p>
        </p:txBody>
      </p:sp>
      <p:pic>
        <p:nvPicPr>
          <p:cNvPr id="4" name="Picture 3">
            <a:extLst>
              <a:ext uri="{FF2B5EF4-FFF2-40B4-BE49-F238E27FC236}">
                <a16:creationId xmlns:a16="http://schemas.microsoft.com/office/drawing/2014/main" id="{E89AC22E-DA79-734C-B3E9-4D674099438F}"/>
              </a:ext>
            </a:extLst>
          </p:cNvPr>
          <p:cNvPicPr>
            <a:picLocks noChangeAspect="1"/>
          </p:cNvPicPr>
          <p:nvPr/>
        </p:nvPicPr>
        <p:blipFill rotWithShape="1">
          <a:blip r:embed="rId3"/>
          <a:srcRect b="61403"/>
          <a:stretch/>
        </p:blipFill>
        <p:spPr>
          <a:xfrm>
            <a:off x="6096000" y="690100"/>
            <a:ext cx="5737029" cy="5054208"/>
          </a:xfrm>
          <a:prstGeom prst="rect">
            <a:avLst/>
          </a:prstGeom>
        </p:spPr>
      </p:pic>
    </p:spTree>
    <p:extLst>
      <p:ext uri="{BB962C8B-B14F-4D97-AF65-F5344CB8AC3E}">
        <p14:creationId xmlns:p14="http://schemas.microsoft.com/office/powerpoint/2010/main" val="285946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Separate Familial from Heritable?</a:t>
            </a:r>
          </a:p>
        </p:txBody>
      </p:sp>
      <p:sp>
        <p:nvSpPr>
          <p:cNvPr id="3" name="Content Placeholder 2"/>
          <p:cNvSpPr>
            <a:spLocks noGrp="1"/>
          </p:cNvSpPr>
          <p:nvPr>
            <p:ph idx="1"/>
          </p:nvPr>
        </p:nvSpPr>
        <p:spPr>
          <a:xfrm>
            <a:off x="6056923" y="1825625"/>
            <a:ext cx="5296876" cy="4351338"/>
          </a:xfrm>
        </p:spPr>
        <p:txBody>
          <a:bodyPr/>
          <a:lstStyle/>
          <a:p>
            <a:r>
              <a:rPr lang="en-US" dirty="0"/>
              <a:t>The experiment we designed calculated the Total Heritability (H</a:t>
            </a:r>
            <a:r>
              <a:rPr lang="en-US" baseline="30000" dirty="0"/>
              <a:t>2</a:t>
            </a:r>
            <a:r>
              <a:rPr lang="en-US" dirty="0"/>
              <a:t>).  </a:t>
            </a:r>
          </a:p>
          <a:p>
            <a:r>
              <a:rPr lang="en-US" dirty="0"/>
              <a:t>To determine proportion that is genetic, we need ways to separate genetics from environments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975" y="2993110"/>
            <a:ext cx="3670300" cy="1498600"/>
          </a:xfrm>
          <a:prstGeom prst="rect">
            <a:avLst/>
          </a:prstGeom>
        </p:spPr>
      </p:pic>
    </p:spTree>
    <p:extLst>
      <p:ext uri="{BB962C8B-B14F-4D97-AF65-F5344CB8AC3E}">
        <p14:creationId xmlns:p14="http://schemas.microsoft.com/office/powerpoint/2010/main" val="1317351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Twin Studies and Obesity Heritability</a:t>
            </a:r>
          </a:p>
        </p:txBody>
      </p:sp>
      <p:sp>
        <p:nvSpPr>
          <p:cNvPr id="3" name="Content Placeholder 2"/>
          <p:cNvSpPr>
            <a:spLocks noGrp="1"/>
          </p:cNvSpPr>
          <p:nvPr>
            <p:ph idx="1"/>
          </p:nvPr>
        </p:nvSpPr>
        <p:spPr>
          <a:xfrm>
            <a:off x="810763" y="1570831"/>
            <a:ext cx="4719638" cy="4351338"/>
          </a:xfrm>
        </p:spPr>
        <p:txBody>
          <a:bodyPr/>
          <a:lstStyle/>
          <a:p>
            <a:r>
              <a:rPr lang="en-US" dirty="0"/>
              <a:t>This suggests V</a:t>
            </a:r>
            <a:r>
              <a:rPr lang="en-US" baseline="-25000" dirty="0"/>
              <a:t>G</a:t>
            </a:r>
            <a:r>
              <a:rPr lang="en-US" dirty="0"/>
              <a:t> ~ 40-60% for the genetic component</a:t>
            </a:r>
          </a:p>
        </p:txBody>
      </p:sp>
      <p:pic>
        <p:nvPicPr>
          <p:cNvPr id="4" name="Picture 3"/>
          <p:cNvPicPr>
            <a:picLocks noChangeAspect="1"/>
          </p:cNvPicPr>
          <p:nvPr/>
        </p:nvPicPr>
        <p:blipFill>
          <a:blip r:embed="rId2"/>
          <a:stretch>
            <a:fillRect/>
          </a:stretch>
        </p:blipFill>
        <p:spPr>
          <a:xfrm>
            <a:off x="7150341" y="1566880"/>
            <a:ext cx="4043070" cy="3376595"/>
          </a:xfrm>
          <a:prstGeom prst="rect">
            <a:avLst/>
          </a:prstGeom>
        </p:spPr>
      </p:pic>
      <p:pic>
        <p:nvPicPr>
          <p:cNvPr id="5" name="Picture 4"/>
          <p:cNvPicPr>
            <a:picLocks noChangeAspect="1"/>
          </p:cNvPicPr>
          <p:nvPr/>
        </p:nvPicPr>
        <p:blipFill>
          <a:blip r:embed="rId3"/>
          <a:stretch>
            <a:fillRect/>
          </a:stretch>
        </p:blipFill>
        <p:spPr>
          <a:xfrm>
            <a:off x="547625" y="3324208"/>
            <a:ext cx="5245913" cy="3111500"/>
          </a:xfrm>
          <a:prstGeom prst="rect">
            <a:avLst/>
          </a:prstGeom>
        </p:spPr>
      </p:pic>
      <p:sp>
        <p:nvSpPr>
          <p:cNvPr id="6" name="TextBox 5"/>
          <p:cNvSpPr txBox="1"/>
          <p:nvPr/>
        </p:nvSpPr>
        <p:spPr>
          <a:xfrm>
            <a:off x="6800850" y="5125105"/>
            <a:ext cx="5391149" cy="1477328"/>
          </a:xfrm>
          <a:prstGeom prst="rect">
            <a:avLst/>
          </a:prstGeom>
          <a:noFill/>
        </p:spPr>
        <p:txBody>
          <a:bodyPr wrap="square" rtlCol="0">
            <a:spAutoFit/>
          </a:bodyPr>
          <a:lstStyle/>
          <a:p>
            <a:r>
              <a:rPr lang="en-US">
                <a:effectLst/>
              </a:rPr>
              <a:t>Stunkard</a:t>
            </a:r>
            <a:r>
              <a:rPr lang="en-US" dirty="0">
                <a:effectLst/>
              </a:rPr>
              <a:t> AJ, Harris JR, Pedersen NL, </a:t>
            </a:r>
            <a:r>
              <a:rPr lang="en-US" dirty="0" err="1">
                <a:effectLst/>
              </a:rPr>
              <a:t>McClearn</a:t>
            </a:r>
            <a:r>
              <a:rPr lang="en-US" dirty="0">
                <a:effectLst/>
              </a:rPr>
              <a:t> GE. The Body-Mass Index of Twins Who Have Been Reared Apart. N </a:t>
            </a:r>
            <a:r>
              <a:rPr lang="en-US" dirty="0" err="1">
                <a:effectLst/>
              </a:rPr>
              <a:t>Engl</a:t>
            </a:r>
            <a:r>
              <a:rPr lang="en-US" dirty="0">
                <a:effectLst/>
              </a:rPr>
              <a:t> J Med. 1990; 322: 1483–7. </a:t>
            </a:r>
            <a:r>
              <a:rPr lang="en-US" dirty="0" err="1">
                <a:effectLst/>
              </a:rPr>
              <a:t>doi</a:t>
            </a:r>
            <a:r>
              <a:rPr lang="en-US" dirty="0">
                <a:effectLst/>
              </a:rPr>
              <a:t>: 10.1056/NEJM199005243222102.</a:t>
            </a:r>
          </a:p>
          <a:p>
            <a:endParaRPr lang="en-US" dirty="0"/>
          </a:p>
        </p:txBody>
      </p:sp>
    </p:spTree>
    <p:extLst>
      <p:ext uri="{BB962C8B-B14F-4D97-AF65-F5344CB8AC3E}">
        <p14:creationId xmlns:p14="http://schemas.microsoft.com/office/powerpoint/2010/main" val="47256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0CF3-8C4D-5F43-8009-1E60E426ED36}"/>
              </a:ext>
            </a:extLst>
          </p:cNvPr>
          <p:cNvSpPr>
            <a:spLocks noGrp="1"/>
          </p:cNvSpPr>
          <p:nvPr>
            <p:ph type="title"/>
          </p:nvPr>
        </p:nvSpPr>
        <p:spPr/>
        <p:txBody>
          <a:bodyPr/>
          <a:lstStyle/>
          <a:p>
            <a:r>
              <a:rPr lang="en-US" dirty="0"/>
              <a:t>BMI Correlations of Different Sibling-Sets</a:t>
            </a:r>
          </a:p>
        </p:txBody>
      </p:sp>
      <p:pic>
        <p:nvPicPr>
          <p:cNvPr id="4" name="Picture 3">
            <a:extLst>
              <a:ext uri="{FF2B5EF4-FFF2-40B4-BE49-F238E27FC236}">
                <a16:creationId xmlns:a16="http://schemas.microsoft.com/office/drawing/2014/main" id="{BAC50A9B-DA0A-0E47-B801-ED9DE94686BC}"/>
              </a:ext>
            </a:extLst>
          </p:cNvPr>
          <p:cNvPicPr>
            <a:picLocks noChangeAspect="1"/>
          </p:cNvPicPr>
          <p:nvPr/>
        </p:nvPicPr>
        <p:blipFill>
          <a:blip r:embed="rId2"/>
          <a:stretch>
            <a:fillRect/>
          </a:stretch>
        </p:blipFill>
        <p:spPr>
          <a:xfrm>
            <a:off x="2209799" y="1416049"/>
            <a:ext cx="6896697" cy="5180694"/>
          </a:xfrm>
          <a:prstGeom prst="rect">
            <a:avLst/>
          </a:prstGeom>
        </p:spPr>
      </p:pic>
      <p:sp>
        <p:nvSpPr>
          <p:cNvPr id="3" name="Rectangle 2">
            <a:extLst>
              <a:ext uri="{FF2B5EF4-FFF2-40B4-BE49-F238E27FC236}">
                <a16:creationId xmlns:a16="http://schemas.microsoft.com/office/drawing/2014/main" id="{F65F013A-A4EF-2F43-90A2-75B880BA8AD0}"/>
              </a:ext>
            </a:extLst>
          </p:cNvPr>
          <p:cNvSpPr/>
          <p:nvPr/>
        </p:nvSpPr>
        <p:spPr>
          <a:xfrm>
            <a:off x="3465094" y="2911642"/>
            <a:ext cx="2298032" cy="2767264"/>
          </a:xfrm>
          <a:prstGeom prst="rect">
            <a:avLst/>
          </a:prstGeom>
          <a:noFill/>
          <a:ln w="571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6320C3C-3D3F-B744-8487-50156F63BBC8}"/>
              </a:ext>
            </a:extLst>
          </p:cNvPr>
          <p:cNvSpPr txBox="1"/>
          <p:nvPr/>
        </p:nvSpPr>
        <p:spPr>
          <a:xfrm>
            <a:off x="3700623" y="2265311"/>
            <a:ext cx="1957524" cy="646331"/>
          </a:xfrm>
          <a:prstGeom prst="rect">
            <a:avLst/>
          </a:prstGeom>
          <a:noFill/>
        </p:spPr>
        <p:txBody>
          <a:bodyPr wrap="none" rtlCol="0">
            <a:spAutoFit/>
          </a:bodyPr>
          <a:lstStyle/>
          <a:p>
            <a:r>
              <a:rPr lang="en-US" dirty="0"/>
              <a:t>Different Genes</a:t>
            </a:r>
          </a:p>
          <a:p>
            <a:r>
              <a:rPr lang="en-US" dirty="0"/>
              <a:t>Same Environment</a:t>
            </a:r>
          </a:p>
        </p:txBody>
      </p:sp>
      <p:sp>
        <p:nvSpPr>
          <p:cNvPr id="6" name="Rectangle 5">
            <a:extLst>
              <a:ext uri="{FF2B5EF4-FFF2-40B4-BE49-F238E27FC236}">
                <a16:creationId xmlns:a16="http://schemas.microsoft.com/office/drawing/2014/main" id="{C16BED08-8DE7-6C4E-B714-577C0FC64562}"/>
              </a:ext>
            </a:extLst>
          </p:cNvPr>
          <p:cNvSpPr/>
          <p:nvPr/>
        </p:nvSpPr>
        <p:spPr>
          <a:xfrm>
            <a:off x="4752474" y="2911642"/>
            <a:ext cx="2629847" cy="2767264"/>
          </a:xfrm>
          <a:prstGeom prst="rect">
            <a:avLst/>
          </a:prstGeom>
          <a:noFill/>
          <a:ln w="571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C7676D9-AEE1-104E-A83E-053D7B74B3CC}"/>
              </a:ext>
            </a:extLst>
          </p:cNvPr>
          <p:cNvSpPr txBox="1"/>
          <p:nvPr/>
        </p:nvSpPr>
        <p:spPr>
          <a:xfrm>
            <a:off x="5037169" y="2265311"/>
            <a:ext cx="2240173" cy="646331"/>
          </a:xfrm>
          <a:prstGeom prst="rect">
            <a:avLst/>
          </a:prstGeom>
          <a:noFill/>
        </p:spPr>
        <p:txBody>
          <a:bodyPr wrap="square" rtlCol="0">
            <a:spAutoFit/>
          </a:bodyPr>
          <a:lstStyle/>
          <a:p>
            <a:r>
              <a:rPr lang="en-US" dirty="0"/>
              <a:t>Similar Genes</a:t>
            </a:r>
          </a:p>
          <a:p>
            <a:r>
              <a:rPr lang="en-US" dirty="0"/>
              <a:t>Same Environment</a:t>
            </a:r>
          </a:p>
        </p:txBody>
      </p:sp>
      <p:sp>
        <p:nvSpPr>
          <p:cNvPr id="8" name="Rectangle 7">
            <a:extLst>
              <a:ext uri="{FF2B5EF4-FFF2-40B4-BE49-F238E27FC236}">
                <a16:creationId xmlns:a16="http://schemas.microsoft.com/office/drawing/2014/main" id="{18BB2A98-536C-014C-8969-E4966B58F209}"/>
              </a:ext>
            </a:extLst>
          </p:cNvPr>
          <p:cNvSpPr/>
          <p:nvPr/>
        </p:nvSpPr>
        <p:spPr>
          <a:xfrm>
            <a:off x="6285795" y="1503275"/>
            <a:ext cx="2298032" cy="4175631"/>
          </a:xfrm>
          <a:prstGeom prst="rect">
            <a:avLst/>
          </a:prstGeom>
          <a:noFill/>
          <a:ln w="5715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CA7901-11CB-7E48-AEFD-6ACDA5DE582F}"/>
              </a:ext>
            </a:extLst>
          </p:cNvPr>
          <p:cNvSpPr txBox="1"/>
          <p:nvPr/>
        </p:nvSpPr>
        <p:spPr>
          <a:xfrm>
            <a:off x="6456049" y="1503275"/>
            <a:ext cx="1957524" cy="646331"/>
          </a:xfrm>
          <a:prstGeom prst="rect">
            <a:avLst/>
          </a:prstGeom>
          <a:noFill/>
        </p:spPr>
        <p:txBody>
          <a:bodyPr wrap="none" rtlCol="0">
            <a:spAutoFit/>
          </a:bodyPr>
          <a:lstStyle/>
          <a:p>
            <a:r>
              <a:rPr lang="en-US" dirty="0"/>
              <a:t>Same Genes</a:t>
            </a:r>
          </a:p>
          <a:p>
            <a:r>
              <a:rPr lang="en-US" dirty="0"/>
              <a:t>Same Environment</a:t>
            </a:r>
          </a:p>
        </p:txBody>
      </p:sp>
    </p:spTree>
    <p:extLst>
      <p:ext uri="{BB962C8B-B14F-4D97-AF65-F5344CB8AC3E}">
        <p14:creationId xmlns:p14="http://schemas.microsoft.com/office/powerpoint/2010/main" val="8392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1"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3" presetClass="exit" presetSubtype="10" fill="hold" grpId="1" nodeType="withEffect">
                                  <p:stCondLst>
                                    <p:cond delay="0"/>
                                  </p:stCondLst>
                                  <p:childTnLst>
                                    <p:animEffect transition="out" filter="blinds(horizontal)">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1" nodeType="clickEffect">
                                  <p:stCondLst>
                                    <p:cond delay="0"/>
                                  </p:stCondLst>
                                  <p:childTnLst>
                                    <p:animEffect transition="out" filter="blinds(horizontal)">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3" presetClass="exit" presetSubtype="10" fill="hold" grpId="1" nodeType="withEffect">
                                  <p:stCondLst>
                                    <p:cond delay="0"/>
                                  </p:stCondLst>
                                  <p:childTnLst>
                                    <p:animEffect transition="out" filter="blinds(horizontal)">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linds(horizontal)">
                                      <p:cBhvr>
                                        <p:cTn id="39" dur="500"/>
                                        <p:tgtEl>
                                          <p:spTgt spid="9"/>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grpId="1" nodeType="clickEffect">
                                  <p:stCondLst>
                                    <p:cond delay="0"/>
                                  </p:stCondLst>
                                  <p:childTnLst>
                                    <p:animEffect transition="out" filter="blinds(horizontal)">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par>
                                <p:cTn id="48" presetID="3" presetClass="exit" presetSubtype="10" fill="hold" grpId="1" nodeType="withEffect">
                                  <p:stCondLst>
                                    <p:cond delay="0"/>
                                  </p:stCondLst>
                                  <p:childTnLst>
                                    <p:animEffect transition="out" filter="blinds(horizontal)">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p:bldP spid="5" grpId="1"/>
      <p:bldP spid="6" grpId="0" animBg="1"/>
      <p:bldP spid="6" grpId="1" animBg="1"/>
      <p:bldP spid="7" grpId="0"/>
      <p:bldP spid="7" grpId="1"/>
      <p:bldP spid="8" grpId="0" animBg="1"/>
      <p:bldP spid="8" grpId="1" animBg="1"/>
      <p:bldP spid="9" grpId="0"/>
      <p:bldP spid="9" grpId="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think?</a:t>
            </a:r>
          </a:p>
        </p:txBody>
      </p:sp>
      <p:sp>
        <p:nvSpPr>
          <p:cNvPr id="3" name="Content Placeholder 2"/>
          <p:cNvSpPr>
            <a:spLocks noGrp="1"/>
          </p:cNvSpPr>
          <p:nvPr>
            <p:ph idx="1"/>
          </p:nvPr>
        </p:nvSpPr>
        <p:spPr/>
        <p:txBody>
          <a:bodyPr/>
          <a:lstStyle/>
          <a:p>
            <a:pPr marL="514350" indent="-514350">
              <a:buFont typeface="+mj-lt"/>
              <a:buAutoNum type="alphaUcPeriod"/>
            </a:pPr>
            <a:r>
              <a:rPr lang="en-US" dirty="0"/>
              <a:t>That is more genetic than I thought</a:t>
            </a:r>
          </a:p>
          <a:p>
            <a:pPr marL="514350" indent="-514350">
              <a:buFont typeface="+mj-lt"/>
              <a:buAutoNum type="alphaUcPeriod"/>
            </a:pPr>
            <a:r>
              <a:rPr lang="en-US" dirty="0"/>
              <a:t>That is less genetic than I thought</a:t>
            </a:r>
          </a:p>
          <a:p>
            <a:pPr marL="514350" indent="-514350">
              <a:buFont typeface="+mj-lt"/>
              <a:buAutoNum type="alphaUcPeriod"/>
            </a:pPr>
            <a:r>
              <a:rPr lang="en-US" dirty="0"/>
              <a:t>That is more modifiable than I thought</a:t>
            </a:r>
          </a:p>
          <a:p>
            <a:pPr marL="514350" indent="-514350">
              <a:buFont typeface="+mj-lt"/>
              <a:buAutoNum type="alphaUcPeriod"/>
            </a:pPr>
            <a:r>
              <a:rPr lang="en-US" dirty="0"/>
              <a:t>That is less modifiable than I thought</a:t>
            </a:r>
          </a:p>
        </p:txBody>
      </p:sp>
    </p:spTree>
    <p:extLst>
      <p:ext uri="{BB962C8B-B14F-4D97-AF65-F5344CB8AC3E}">
        <p14:creationId xmlns:p14="http://schemas.microsoft.com/office/powerpoint/2010/main" val="497756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4AB4-07F2-9C46-AE8E-518E218B12C3}"/>
              </a:ext>
            </a:extLst>
          </p:cNvPr>
          <p:cNvSpPr>
            <a:spLocks noGrp="1"/>
          </p:cNvSpPr>
          <p:nvPr>
            <p:ph type="title"/>
          </p:nvPr>
        </p:nvSpPr>
        <p:spPr/>
        <p:txBody>
          <a:bodyPr/>
          <a:lstStyle/>
          <a:p>
            <a:r>
              <a:rPr lang="en-US" dirty="0"/>
              <a:t>Is this the cause of increased incidence of obesity?</a:t>
            </a:r>
          </a:p>
        </p:txBody>
      </p:sp>
      <p:sp>
        <p:nvSpPr>
          <p:cNvPr id="4" name="Text Placeholder 3">
            <a:extLst>
              <a:ext uri="{FF2B5EF4-FFF2-40B4-BE49-F238E27FC236}">
                <a16:creationId xmlns:a16="http://schemas.microsoft.com/office/drawing/2014/main" id="{6E77290D-578A-CA43-BE8A-9BFB57936F7B}"/>
              </a:ext>
            </a:extLst>
          </p:cNvPr>
          <p:cNvSpPr>
            <a:spLocks noGrp="1"/>
          </p:cNvSpPr>
          <p:nvPr>
            <p:ph type="body" idx="1"/>
          </p:nvPr>
        </p:nvSpPr>
        <p:spPr/>
        <p:txBody>
          <a:bodyPr/>
          <a:lstStyle/>
          <a:p>
            <a:r>
              <a:rPr lang="en-US" dirty="0"/>
              <a:t>Why or why not?</a:t>
            </a:r>
          </a:p>
        </p:txBody>
      </p:sp>
    </p:spTree>
    <p:extLst>
      <p:ext uri="{BB962C8B-B14F-4D97-AF65-F5344CB8AC3E}">
        <p14:creationId xmlns:p14="http://schemas.microsoft.com/office/powerpoint/2010/main" val="239014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Broad Sense and Narrow Sense Heritability</a:t>
            </a:r>
          </a:p>
        </p:txBody>
      </p:sp>
      <p:sp>
        <p:nvSpPr>
          <p:cNvPr id="3" name="Content Placeholder 2"/>
          <p:cNvSpPr>
            <a:spLocks noGrp="1"/>
          </p:cNvSpPr>
          <p:nvPr>
            <p:ph idx="1"/>
          </p:nvPr>
        </p:nvSpPr>
        <p:spPr/>
        <p:txBody>
          <a:bodyPr/>
          <a:lstStyle/>
          <a:p>
            <a:r>
              <a:rPr lang="en-US" dirty="0"/>
              <a:t>There are two ways to calculate heritability, top down and bottom up:</a:t>
            </a:r>
          </a:p>
          <a:p>
            <a:pPr lvl="1"/>
            <a:r>
              <a:rPr lang="en-US" b="1" dirty="0"/>
              <a:t>Broad Sense: </a:t>
            </a:r>
            <a:r>
              <a:rPr lang="en-US" dirty="0"/>
              <a:t>The genetic heritability calculated from heredity (H</a:t>
            </a:r>
            <a:r>
              <a:rPr lang="en-US" baseline="30000" dirty="0"/>
              <a:t>2</a:t>
            </a:r>
            <a:r>
              <a:rPr lang="en-US" dirty="0"/>
              <a:t>)</a:t>
            </a:r>
          </a:p>
          <a:p>
            <a:pPr lvl="1"/>
            <a:r>
              <a:rPr lang="en-US" b="1" dirty="0"/>
              <a:t>Narrow Sense: </a:t>
            </a:r>
            <a:r>
              <a:rPr lang="en-US" dirty="0"/>
              <a:t>Proportion of the phenotype due to additive effect of genes (h</a:t>
            </a:r>
            <a:r>
              <a:rPr lang="en-US" baseline="30000" dirty="0"/>
              <a:t>2</a:t>
            </a:r>
            <a:r>
              <a:rPr lang="en-US" dirty="0"/>
              <a:t>)</a:t>
            </a:r>
          </a:p>
        </p:txBody>
      </p:sp>
    </p:spTree>
    <p:extLst>
      <p:ext uri="{BB962C8B-B14F-4D97-AF65-F5344CB8AC3E}">
        <p14:creationId xmlns:p14="http://schemas.microsoft.com/office/powerpoint/2010/main" val="1958424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identify obesity-causing alleles?</a:t>
            </a:r>
          </a:p>
        </p:txBody>
      </p:sp>
      <p:sp>
        <p:nvSpPr>
          <p:cNvPr id="4" name="Text Placeholder 3"/>
          <p:cNvSpPr>
            <a:spLocks noGrp="1"/>
          </p:cNvSpPr>
          <p:nvPr>
            <p:ph type="body" idx="1"/>
          </p:nvPr>
        </p:nvSpPr>
        <p:spPr/>
        <p:txBody>
          <a:bodyPr/>
          <a:lstStyle/>
          <a:p>
            <a:r>
              <a:rPr lang="en-US" dirty="0"/>
              <a:t>Pedigrees</a:t>
            </a:r>
          </a:p>
          <a:p>
            <a:r>
              <a:rPr lang="en-US" dirty="0"/>
              <a:t>GWAS</a:t>
            </a:r>
          </a:p>
        </p:txBody>
      </p:sp>
    </p:spTree>
    <p:extLst>
      <p:ext uri="{BB962C8B-B14F-4D97-AF65-F5344CB8AC3E}">
        <p14:creationId xmlns:p14="http://schemas.microsoft.com/office/powerpoint/2010/main" val="443667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Learning Objectives</a:t>
            </a:r>
          </a:p>
        </p:txBody>
      </p:sp>
      <p:sp>
        <p:nvSpPr>
          <p:cNvPr id="5" name="Content Placeholder 4"/>
          <p:cNvSpPr>
            <a:spLocks noGrp="1"/>
          </p:cNvSpPr>
          <p:nvPr>
            <p:ph idx="1"/>
          </p:nvPr>
        </p:nvSpPr>
        <p:spPr/>
        <p:txBody>
          <a:bodyPr>
            <a:normAutofit/>
          </a:bodyPr>
          <a:lstStyle/>
          <a:p>
            <a:r>
              <a:rPr lang="en-US" dirty="0"/>
              <a:t>Understand the proportion of obesity that is heritable and how this was determined.</a:t>
            </a:r>
          </a:p>
          <a:p>
            <a:r>
              <a:rPr lang="en-US" dirty="0"/>
              <a:t>Explain the difference between the effects of inherited environment and genetics.</a:t>
            </a:r>
          </a:p>
          <a:p>
            <a:r>
              <a:rPr lang="en-US" dirty="0"/>
              <a:t>Understand the role of the environment in the heritability of obesity.</a:t>
            </a:r>
          </a:p>
          <a:p>
            <a:r>
              <a:rPr lang="en-US" dirty="0"/>
              <a:t>Discriminate between the methodologies used to identify rare and common obesogenic variants.</a:t>
            </a:r>
          </a:p>
          <a:p>
            <a:r>
              <a:rPr lang="en-US" dirty="0"/>
              <a:t>Apply knowledge of obesogenic variants to potential individualized treatments.</a:t>
            </a:r>
          </a:p>
        </p:txBody>
      </p:sp>
    </p:spTree>
    <p:extLst>
      <p:ext uri="{BB962C8B-B14F-4D97-AF65-F5344CB8AC3E}">
        <p14:creationId xmlns:p14="http://schemas.microsoft.com/office/powerpoint/2010/main" val="76914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for Identifying Obesity-Associated Genes</a:t>
            </a:r>
          </a:p>
        </p:txBody>
      </p:sp>
      <p:sp>
        <p:nvSpPr>
          <p:cNvPr id="3" name="Content Placeholder 2"/>
          <p:cNvSpPr>
            <a:spLocks noGrp="1"/>
          </p:cNvSpPr>
          <p:nvPr>
            <p:ph idx="1"/>
          </p:nvPr>
        </p:nvSpPr>
        <p:spPr>
          <a:xfrm>
            <a:off x="838200" y="1825625"/>
            <a:ext cx="3293930" cy="4351338"/>
          </a:xfrm>
        </p:spPr>
        <p:txBody>
          <a:bodyPr/>
          <a:lstStyle/>
          <a:p>
            <a:r>
              <a:rPr lang="en-US" dirty="0"/>
              <a:t>Pedigree studies</a:t>
            </a:r>
          </a:p>
          <a:p>
            <a:pPr lvl="1"/>
            <a:r>
              <a:rPr lang="en-US" dirty="0"/>
              <a:t>Rare</a:t>
            </a:r>
          </a:p>
          <a:p>
            <a:pPr lvl="1"/>
            <a:r>
              <a:rPr lang="en-US" dirty="0"/>
              <a:t>Highly penetrant</a:t>
            </a:r>
          </a:p>
          <a:p>
            <a:r>
              <a:rPr lang="en-US" dirty="0"/>
              <a:t>Genome-wide association studies</a:t>
            </a:r>
          </a:p>
          <a:p>
            <a:pPr lvl="1"/>
            <a:r>
              <a:rPr lang="en-US" dirty="0"/>
              <a:t>Common</a:t>
            </a:r>
          </a:p>
          <a:p>
            <a:pPr lvl="1"/>
            <a:r>
              <a:rPr lang="en-US" dirty="0"/>
              <a:t>Small effect sizes</a:t>
            </a:r>
          </a:p>
        </p:txBody>
      </p:sp>
      <p:pic>
        <p:nvPicPr>
          <p:cNvPr id="4" name="Picture 3"/>
          <p:cNvPicPr>
            <a:picLocks noChangeAspect="1"/>
          </p:cNvPicPr>
          <p:nvPr/>
        </p:nvPicPr>
        <p:blipFill>
          <a:blip r:embed="rId2"/>
          <a:stretch>
            <a:fillRect/>
          </a:stretch>
        </p:blipFill>
        <p:spPr>
          <a:xfrm>
            <a:off x="4132130" y="2036954"/>
            <a:ext cx="8059870" cy="3928680"/>
          </a:xfrm>
          <a:prstGeom prst="rect">
            <a:avLst/>
          </a:prstGeom>
        </p:spPr>
      </p:pic>
      <p:sp>
        <p:nvSpPr>
          <p:cNvPr id="5" name="TextBox 4"/>
          <p:cNvSpPr txBox="1"/>
          <p:nvPr/>
        </p:nvSpPr>
        <p:spPr>
          <a:xfrm>
            <a:off x="3171825" y="6350192"/>
            <a:ext cx="9195402" cy="369332"/>
          </a:xfrm>
          <a:prstGeom prst="rect">
            <a:avLst/>
          </a:prstGeom>
          <a:noFill/>
        </p:spPr>
        <p:txBody>
          <a:bodyPr wrap="none" rtlCol="0">
            <a:spAutoFit/>
          </a:bodyPr>
          <a:lstStyle/>
          <a:p>
            <a:r>
              <a:rPr lang="en-US" dirty="0"/>
              <a:t>https://</a:t>
            </a:r>
            <a:r>
              <a:rPr lang="en-US" dirty="0" err="1"/>
              <a:t>www.nature.com</a:t>
            </a:r>
            <a:r>
              <a:rPr lang="en-US" dirty="0"/>
              <a:t>/</a:t>
            </a:r>
            <a:r>
              <a:rPr lang="en-US" dirty="0" err="1"/>
              <a:t>scitable</a:t>
            </a:r>
            <a:r>
              <a:rPr lang="en-US" dirty="0"/>
              <a:t>/</a:t>
            </a:r>
            <a:r>
              <a:rPr lang="en-US" dirty="0" err="1"/>
              <a:t>topicpage</a:t>
            </a:r>
            <a:r>
              <a:rPr lang="en-US" dirty="0"/>
              <a:t>/multifactorial-inheritance-and-genetic-disease-919</a:t>
            </a:r>
          </a:p>
        </p:txBody>
      </p:sp>
    </p:spTree>
    <p:extLst>
      <p:ext uri="{BB962C8B-B14F-4D97-AF65-F5344CB8AC3E}">
        <p14:creationId xmlns:p14="http://schemas.microsoft.com/office/powerpoint/2010/main" val="590574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Balance and Obesity</a:t>
            </a:r>
          </a:p>
        </p:txBody>
      </p:sp>
      <p:pic>
        <p:nvPicPr>
          <p:cNvPr id="3" name="Picture 2" descr="Energy Balan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648" y="3354375"/>
            <a:ext cx="4803648" cy="1944624"/>
          </a:xfrm>
          <a:prstGeom prst="rect">
            <a:avLst/>
          </a:prstGeom>
        </p:spPr>
      </p:pic>
      <p:pic>
        <p:nvPicPr>
          <p:cNvPr id="4" name="Picture 3" descr="Energy Balance - Ga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7101" y="2301970"/>
            <a:ext cx="4541520" cy="3108960"/>
          </a:xfrm>
          <a:prstGeom prst="rect">
            <a:avLst/>
          </a:prstGeom>
        </p:spPr>
      </p:pic>
      <p:pic>
        <p:nvPicPr>
          <p:cNvPr id="5" name="Picture 4" descr="Energy Balance - Los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5869" y="2296869"/>
            <a:ext cx="4492752" cy="3108960"/>
          </a:xfrm>
          <a:prstGeom prst="rect">
            <a:avLst/>
          </a:prstGeom>
        </p:spPr>
      </p:pic>
      <p:sp>
        <p:nvSpPr>
          <p:cNvPr id="6" name="TextBox 5"/>
          <p:cNvSpPr txBox="1"/>
          <p:nvPr/>
        </p:nvSpPr>
        <p:spPr>
          <a:xfrm>
            <a:off x="3831649" y="5962952"/>
            <a:ext cx="4030257" cy="369332"/>
          </a:xfrm>
          <a:prstGeom prst="rect">
            <a:avLst/>
          </a:prstGeom>
          <a:noFill/>
        </p:spPr>
        <p:txBody>
          <a:bodyPr wrap="square" rtlCol="0">
            <a:spAutoFit/>
          </a:bodyPr>
          <a:lstStyle/>
          <a:p>
            <a:r>
              <a:rPr lang="en-US" dirty="0"/>
              <a:t>Positive Energy Balance – Weight Gain</a:t>
            </a:r>
          </a:p>
        </p:txBody>
      </p:sp>
      <p:sp>
        <p:nvSpPr>
          <p:cNvPr id="7" name="TextBox 6"/>
          <p:cNvSpPr txBox="1"/>
          <p:nvPr/>
        </p:nvSpPr>
        <p:spPr>
          <a:xfrm>
            <a:off x="3831649" y="5962952"/>
            <a:ext cx="4030257" cy="369332"/>
          </a:xfrm>
          <a:prstGeom prst="rect">
            <a:avLst/>
          </a:prstGeom>
          <a:noFill/>
        </p:spPr>
        <p:txBody>
          <a:bodyPr wrap="square" rtlCol="0">
            <a:spAutoFit/>
          </a:bodyPr>
          <a:lstStyle/>
          <a:p>
            <a:r>
              <a:rPr lang="en-US" dirty="0"/>
              <a:t>Negative Energy Balance – Weight Loss</a:t>
            </a:r>
          </a:p>
        </p:txBody>
      </p:sp>
    </p:spTree>
    <p:extLst>
      <p:ext uri="{BB962C8B-B14F-4D97-AF65-F5344CB8AC3E}">
        <p14:creationId xmlns:p14="http://schemas.microsoft.com/office/powerpoint/2010/main" val="319334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3" presetClass="entr" presetSubtype="1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1" nodeType="clickEffect">
                                  <p:stCondLst>
                                    <p:cond delay="0"/>
                                  </p:stCondLst>
                                  <p:childTnLst>
                                    <p:animEffect transition="out" filter="blinds(horizontal)">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8633E4-54AD-6740-B328-7EB9C617E575}"/>
              </a:ext>
            </a:extLst>
          </p:cNvPr>
          <p:cNvSpPr>
            <a:spLocks noGrp="1"/>
          </p:cNvSpPr>
          <p:nvPr>
            <p:ph type="title"/>
          </p:nvPr>
        </p:nvSpPr>
        <p:spPr/>
        <p:txBody>
          <a:bodyPr/>
          <a:lstStyle/>
          <a:p>
            <a:r>
              <a:rPr lang="en-US" dirty="0"/>
              <a:t>What are some processes that might predispose someone to increased adiposity</a:t>
            </a:r>
          </a:p>
        </p:txBody>
      </p:sp>
      <p:sp>
        <p:nvSpPr>
          <p:cNvPr id="5" name="Text Placeholder 4">
            <a:extLst>
              <a:ext uri="{FF2B5EF4-FFF2-40B4-BE49-F238E27FC236}">
                <a16:creationId xmlns:a16="http://schemas.microsoft.com/office/drawing/2014/main" id="{43C4E77C-9788-404D-B961-3D17100C1C8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9977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Identification of Leptin as a Rare Syndromic Form of Obesity</a:t>
            </a:r>
          </a:p>
        </p:txBody>
      </p:sp>
      <p:sp>
        <p:nvSpPr>
          <p:cNvPr id="4" name="TextBox 3"/>
          <p:cNvSpPr txBox="1"/>
          <p:nvPr/>
        </p:nvSpPr>
        <p:spPr>
          <a:xfrm>
            <a:off x="528637" y="5777508"/>
            <a:ext cx="11533211" cy="1200329"/>
          </a:xfrm>
          <a:prstGeom prst="rect">
            <a:avLst/>
          </a:prstGeom>
          <a:noFill/>
        </p:spPr>
        <p:txBody>
          <a:bodyPr wrap="square" rtlCol="0">
            <a:spAutoFit/>
          </a:bodyPr>
          <a:lstStyle/>
          <a:p>
            <a:r>
              <a:rPr lang="en-US" dirty="0">
                <a:effectLst/>
              </a:rPr>
              <a:t>Montague CT, </a:t>
            </a:r>
            <a:r>
              <a:rPr lang="en-US" dirty="0" err="1">
                <a:effectLst/>
              </a:rPr>
              <a:t>Farooqi</a:t>
            </a:r>
            <a:r>
              <a:rPr lang="en-US" dirty="0">
                <a:effectLst/>
              </a:rPr>
              <a:t> IS, Whitehead JP, </a:t>
            </a:r>
            <a:r>
              <a:rPr lang="en-US" dirty="0" err="1">
                <a:effectLst/>
              </a:rPr>
              <a:t>Soos</a:t>
            </a:r>
            <a:r>
              <a:rPr lang="en-US" dirty="0">
                <a:effectLst/>
              </a:rPr>
              <a:t> M a, Rau H, Wareham NJ, </a:t>
            </a:r>
            <a:r>
              <a:rPr lang="en-US" dirty="0" err="1">
                <a:effectLst/>
              </a:rPr>
              <a:t>Sewter</a:t>
            </a:r>
            <a:r>
              <a:rPr lang="en-US" dirty="0">
                <a:effectLst/>
              </a:rPr>
              <a:t> CP, Digby JE, Mohammed SN, Hurst JA, </a:t>
            </a:r>
            <a:r>
              <a:rPr lang="en-US" dirty="0" err="1">
                <a:effectLst/>
              </a:rPr>
              <a:t>Cheetham</a:t>
            </a:r>
            <a:r>
              <a:rPr lang="en-US" dirty="0">
                <a:effectLst/>
              </a:rPr>
              <a:t> CH, </a:t>
            </a:r>
            <a:r>
              <a:rPr lang="en-US" dirty="0" err="1">
                <a:effectLst/>
              </a:rPr>
              <a:t>Earley</a:t>
            </a:r>
            <a:r>
              <a:rPr lang="en-US" dirty="0">
                <a:effectLst/>
              </a:rPr>
              <a:t> a R, Barnett a H, et al. Congenital leptin deficiency is associated with severe early-onset obesity in humans. Nature. 1997; 387: 903–8. </a:t>
            </a:r>
            <a:r>
              <a:rPr lang="en-US" dirty="0" err="1">
                <a:effectLst/>
              </a:rPr>
              <a:t>doi</a:t>
            </a:r>
            <a:r>
              <a:rPr lang="en-US" dirty="0">
                <a:effectLst/>
              </a:rPr>
              <a:t>: 10.1038/43185.</a:t>
            </a:r>
          </a:p>
          <a:p>
            <a:endParaRPr lang="en-US" dirty="0"/>
          </a:p>
        </p:txBody>
      </p:sp>
      <p:pic>
        <p:nvPicPr>
          <p:cNvPr id="5" name="Picture 4"/>
          <p:cNvPicPr>
            <a:picLocks noChangeAspect="1"/>
          </p:cNvPicPr>
          <p:nvPr/>
        </p:nvPicPr>
        <p:blipFill>
          <a:blip r:embed="rId3"/>
          <a:stretch>
            <a:fillRect/>
          </a:stretch>
        </p:blipFill>
        <p:spPr>
          <a:xfrm>
            <a:off x="5436647" y="1027906"/>
            <a:ext cx="6136229" cy="4614444"/>
          </a:xfrm>
          <a:prstGeom prst="rect">
            <a:avLst/>
          </a:prstGeom>
        </p:spPr>
      </p:pic>
      <p:pic>
        <p:nvPicPr>
          <p:cNvPr id="6" name="Picture 5"/>
          <p:cNvPicPr>
            <a:picLocks noChangeAspect="1"/>
          </p:cNvPicPr>
          <p:nvPr/>
        </p:nvPicPr>
        <p:blipFill>
          <a:blip r:embed="rId4"/>
          <a:stretch>
            <a:fillRect/>
          </a:stretch>
        </p:blipFill>
        <p:spPr>
          <a:xfrm>
            <a:off x="103107" y="1994029"/>
            <a:ext cx="5333540" cy="3261687"/>
          </a:xfrm>
          <a:prstGeom prst="rect">
            <a:avLst/>
          </a:prstGeom>
        </p:spPr>
      </p:pic>
    </p:spTree>
    <p:extLst>
      <p:ext uri="{BB962C8B-B14F-4D97-AF65-F5344CB8AC3E}">
        <p14:creationId xmlns:p14="http://schemas.microsoft.com/office/powerpoint/2010/main" val="16333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Leptin is an appetite suppressant from fat tissue</a:t>
            </a:r>
          </a:p>
        </p:txBody>
      </p:sp>
      <p:pic>
        <p:nvPicPr>
          <p:cNvPr id="4" name="Picture 3"/>
          <p:cNvPicPr>
            <a:picLocks noChangeAspect="1"/>
          </p:cNvPicPr>
          <p:nvPr/>
        </p:nvPicPr>
        <p:blipFill>
          <a:blip r:embed="rId3"/>
          <a:stretch>
            <a:fillRect/>
          </a:stretch>
        </p:blipFill>
        <p:spPr>
          <a:xfrm>
            <a:off x="2803013" y="1092200"/>
            <a:ext cx="6350000" cy="5765800"/>
          </a:xfrm>
          <a:prstGeom prst="rect">
            <a:avLst/>
          </a:prstGeom>
        </p:spPr>
      </p:pic>
      <p:cxnSp>
        <p:nvCxnSpPr>
          <p:cNvPr id="6" name="Straight Connector 5"/>
          <p:cNvCxnSpPr/>
          <p:nvPr/>
        </p:nvCxnSpPr>
        <p:spPr>
          <a:xfrm>
            <a:off x="3259393" y="3466494"/>
            <a:ext cx="840658" cy="943896"/>
          </a:xfrm>
          <a:prstGeom prst="line">
            <a:avLst/>
          </a:prstGeom>
          <a:ln w="920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288890" y="3436997"/>
            <a:ext cx="793955" cy="1032387"/>
          </a:xfrm>
          <a:prstGeom prst="line">
            <a:avLst/>
          </a:prstGeom>
          <a:ln w="920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900629" y="1808675"/>
            <a:ext cx="840658" cy="943896"/>
          </a:xfrm>
          <a:prstGeom prst="line">
            <a:avLst/>
          </a:prstGeom>
          <a:ln w="920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7930126" y="1779178"/>
            <a:ext cx="793955" cy="1032387"/>
          </a:xfrm>
          <a:prstGeom prst="line">
            <a:avLst/>
          </a:prstGeom>
          <a:ln w="920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163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Leptin deficiency is treatable with recombinant leptin</a:t>
            </a:r>
          </a:p>
        </p:txBody>
      </p:sp>
      <p:pic>
        <p:nvPicPr>
          <p:cNvPr id="4" name="Picture 3"/>
          <p:cNvPicPr>
            <a:picLocks noChangeAspect="1"/>
          </p:cNvPicPr>
          <p:nvPr/>
        </p:nvPicPr>
        <p:blipFill>
          <a:blip r:embed="rId2"/>
          <a:stretch>
            <a:fillRect/>
          </a:stretch>
        </p:blipFill>
        <p:spPr>
          <a:xfrm>
            <a:off x="6322179" y="1080691"/>
            <a:ext cx="4746538" cy="4705747"/>
          </a:xfrm>
          <a:prstGeom prst="rect">
            <a:avLst/>
          </a:prstGeom>
        </p:spPr>
      </p:pic>
      <p:sp>
        <p:nvSpPr>
          <p:cNvPr id="5" name="TextBox 4"/>
          <p:cNvSpPr txBox="1"/>
          <p:nvPr/>
        </p:nvSpPr>
        <p:spPr>
          <a:xfrm>
            <a:off x="289154" y="5939239"/>
            <a:ext cx="11902846" cy="1200329"/>
          </a:xfrm>
          <a:prstGeom prst="rect">
            <a:avLst/>
          </a:prstGeom>
          <a:noFill/>
        </p:spPr>
        <p:txBody>
          <a:bodyPr wrap="square" rtlCol="0">
            <a:spAutoFit/>
          </a:bodyPr>
          <a:lstStyle/>
          <a:p>
            <a:r>
              <a:rPr lang="en-US" dirty="0" err="1">
                <a:effectLst/>
              </a:rPr>
              <a:t>Farooqi</a:t>
            </a:r>
            <a:r>
              <a:rPr lang="en-US" dirty="0">
                <a:effectLst/>
              </a:rPr>
              <a:t> IS, </a:t>
            </a:r>
            <a:r>
              <a:rPr lang="en-US" dirty="0" err="1">
                <a:effectLst/>
              </a:rPr>
              <a:t>Jebb</a:t>
            </a:r>
            <a:r>
              <a:rPr lang="en-US" dirty="0">
                <a:effectLst/>
              </a:rPr>
              <a:t> SA, </a:t>
            </a:r>
            <a:r>
              <a:rPr lang="en-US" dirty="0" err="1">
                <a:effectLst/>
              </a:rPr>
              <a:t>Langmack</a:t>
            </a:r>
            <a:r>
              <a:rPr lang="en-US" dirty="0">
                <a:effectLst/>
              </a:rPr>
              <a:t> G, Lawrence E, </a:t>
            </a:r>
            <a:r>
              <a:rPr lang="en-US" dirty="0" err="1">
                <a:effectLst/>
              </a:rPr>
              <a:t>Cheetham</a:t>
            </a:r>
            <a:r>
              <a:rPr lang="en-US" dirty="0">
                <a:effectLst/>
              </a:rPr>
              <a:t> CH, Prentice AM, Hughes IA, McCamish MA, </a:t>
            </a:r>
            <a:r>
              <a:rPr lang="en-US" dirty="0" err="1">
                <a:effectLst/>
              </a:rPr>
              <a:t>O’Rahilly</a:t>
            </a:r>
            <a:r>
              <a:rPr lang="en-US" dirty="0">
                <a:effectLst/>
              </a:rPr>
              <a:t> S. Effects of recombinant leptin therapy in a child with congenital leptin deficiency. N </a:t>
            </a:r>
            <a:r>
              <a:rPr lang="en-US" dirty="0" err="1">
                <a:effectLst/>
              </a:rPr>
              <a:t>Engl</a:t>
            </a:r>
            <a:r>
              <a:rPr lang="en-US" dirty="0">
                <a:effectLst/>
              </a:rPr>
              <a:t> J Med. 1999; 341: 879–84. </a:t>
            </a:r>
            <a:r>
              <a:rPr lang="en-US" dirty="0" err="1">
                <a:effectLst/>
              </a:rPr>
              <a:t>doi</a:t>
            </a:r>
            <a:r>
              <a:rPr lang="en-US" dirty="0">
                <a:effectLst/>
              </a:rPr>
              <a:t>: 10.1056/NEJM199909163411204.</a:t>
            </a:r>
          </a:p>
          <a:p>
            <a:endParaRPr lang="en-US" dirty="0"/>
          </a:p>
        </p:txBody>
      </p:sp>
      <p:pic>
        <p:nvPicPr>
          <p:cNvPr id="6" name="Picture 5"/>
          <p:cNvPicPr>
            <a:picLocks noChangeAspect="1"/>
          </p:cNvPicPr>
          <p:nvPr/>
        </p:nvPicPr>
        <p:blipFill>
          <a:blip r:embed="rId3"/>
          <a:stretch>
            <a:fillRect/>
          </a:stretch>
        </p:blipFill>
        <p:spPr>
          <a:xfrm>
            <a:off x="1085850" y="1729867"/>
            <a:ext cx="4371975" cy="4170192"/>
          </a:xfrm>
          <a:prstGeom prst="rect">
            <a:avLst/>
          </a:prstGeom>
        </p:spPr>
      </p:pic>
    </p:spTree>
    <p:extLst>
      <p:ext uri="{BB962C8B-B14F-4D97-AF65-F5344CB8AC3E}">
        <p14:creationId xmlns:p14="http://schemas.microsoft.com/office/powerpoint/2010/main" val="2030708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syndromic forms of obesity associate with appetite control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7940878"/>
              </p:ext>
            </p:extLst>
          </p:nvPr>
        </p:nvGraphicFramePr>
        <p:xfrm>
          <a:off x="540545" y="1811337"/>
          <a:ext cx="11528799" cy="3977640"/>
        </p:xfrm>
        <a:graphic>
          <a:graphicData uri="http://schemas.openxmlformats.org/drawingml/2006/table">
            <a:tbl>
              <a:tblPr firstRow="1" bandRow="1">
                <a:tableStyleId>{5C22544A-7EE6-4342-B048-85BDC9FD1C3A}</a:tableStyleId>
              </a:tblPr>
              <a:tblGrid>
                <a:gridCol w="2701608">
                  <a:extLst>
                    <a:ext uri="{9D8B030D-6E8A-4147-A177-3AD203B41FA5}">
                      <a16:colId xmlns:a16="http://schemas.microsoft.com/office/drawing/2014/main" val="20000"/>
                    </a:ext>
                  </a:extLst>
                </a:gridCol>
                <a:gridCol w="2374964">
                  <a:extLst>
                    <a:ext uri="{9D8B030D-6E8A-4147-A177-3AD203B41FA5}">
                      <a16:colId xmlns:a16="http://schemas.microsoft.com/office/drawing/2014/main" val="20001"/>
                    </a:ext>
                  </a:extLst>
                </a:gridCol>
                <a:gridCol w="2210816">
                  <a:extLst>
                    <a:ext uri="{9D8B030D-6E8A-4147-A177-3AD203B41FA5}">
                      <a16:colId xmlns:a16="http://schemas.microsoft.com/office/drawing/2014/main" val="20002"/>
                    </a:ext>
                  </a:extLst>
                </a:gridCol>
                <a:gridCol w="4241411">
                  <a:extLst>
                    <a:ext uri="{9D8B030D-6E8A-4147-A177-3AD203B41FA5}">
                      <a16:colId xmlns:a16="http://schemas.microsoft.com/office/drawing/2014/main" val="20003"/>
                    </a:ext>
                  </a:extLst>
                </a:gridCol>
              </a:tblGrid>
              <a:tr h="370840">
                <a:tc>
                  <a:txBody>
                    <a:bodyPr/>
                    <a:lstStyle/>
                    <a:p>
                      <a:r>
                        <a:rPr lang="en-US" dirty="0"/>
                        <a:t>Common Name</a:t>
                      </a:r>
                    </a:p>
                  </a:txBody>
                  <a:tcPr/>
                </a:tc>
                <a:tc>
                  <a:txBody>
                    <a:bodyPr/>
                    <a:lstStyle/>
                    <a:p>
                      <a:r>
                        <a:rPr lang="en-US" dirty="0"/>
                        <a:t>Locus</a:t>
                      </a:r>
                    </a:p>
                  </a:txBody>
                  <a:tcPr/>
                </a:tc>
                <a:tc>
                  <a:txBody>
                    <a:bodyPr/>
                    <a:lstStyle/>
                    <a:p>
                      <a:r>
                        <a:rPr lang="en-US" dirty="0"/>
                        <a:t>Heritability</a:t>
                      </a:r>
                    </a:p>
                  </a:txBody>
                  <a:tcPr/>
                </a:tc>
                <a:tc>
                  <a:txBody>
                    <a:bodyPr/>
                    <a:lstStyle/>
                    <a:p>
                      <a:r>
                        <a:rPr lang="en-US" dirty="0"/>
                        <a:t>Occurrence</a:t>
                      </a:r>
                    </a:p>
                  </a:txBody>
                  <a:tcPr/>
                </a:tc>
                <a:extLst>
                  <a:ext uri="{0D108BD9-81ED-4DB2-BD59-A6C34878D82A}">
                    <a16:rowId xmlns:a16="http://schemas.microsoft.com/office/drawing/2014/main" val="10000"/>
                  </a:ext>
                </a:extLst>
              </a:tr>
              <a:tr h="370840">
                <a:tc>
                  <a:txBody>
                    <a:bodyPr/>
                    <a:lstStyle/>
                    <a:p>
                      <a:r>
                        <a:rPr lang="en-US" dirty="0"/>
                        <a:t>Leptin</a:t>
                      </a:r>
                    </a:p>
                  </a:txBody>
                  <a:tcPr/>
                </a:tc>
                <a:tc>
                  <a:txBody>
                    <a:bodyPr/>
                    <a:lstStyle/>
                    <a:p>
                      <a:r>
                        <a:rPr lang="en-US" i="1" dirty="0"/>
                        <a:t>LEP</a:t>
                      </a:r>
                    </a:p>
                  </a:txBody>
                  <a:tcPr/>
                </a:tc>
                <a:tc>
                  <a:txBody>
                    <a:bodyPr/>
                    <a:lstStyle/>
                    <a:p>
                      <a:r>
                        <a:rPr lang="en-US" dirty="0"/>
                        <a:t>Autosomal Recessive</a:t>
                      </a:r>
                    </a:p>
                  </a:txBody>
                  <a:tcPr/>
                </a:tc>
                <a:tc>
                  <a:txBody>
                    <a:bodyPr/>
                    <a:lstStyle/>
                    <a:p>
                      <a:r>
                        <a:rPr lang="en-US" dirty="0"/>
                        <a:t>Extremely Rare</a:t>
                      </a:r>
                    </a:p>
                  </a:txBody>
                  <a:tcPr/>
                </a:tc>
                <a:extLst>
                  <a:ext uri="{0D108BD9-81ED-4DB2-BD59-A6C34878D82A}">
                    <a16:rowId xmlns:a16="http://schemas.microsoft.com/office/drawing/2014/main" val="10001"/>
                  </a:ext>
                </a:extLst>
              </a:tr>
              <a:tr h="370840">
                <a:tc>
                  <a:txBody>
                    <a:bodyPr/>
                    <a:lstStyle/>
                    <a:p>
                      <a:r>
                        <a:rPr lang="en-US" dirty="0"/>
                        <a:t>Leptin Receptor</a:t>
                      </a:r>
                    </a:p>
                  </a:txBody>
                  <a:tcPr/>
                </a:tc>
                <a:tc>
                  <a:txBody>
                    <a:bodyPr/>
                    <a:lstStyle/>
                    <a:p>
                      <a:r>
                        <a:rPr lang="en-US" i="1" dirty="0"/>
                        <a:t>LEPR</a:t>
                      </a:r>
                    </a:p>
                  </a:txBody>
                  <a:tcPr/>
                </a:tc>
                <a:tc>
                  <a:txBody>
                    <a:bodyPr/>
                    <a:lstStyle/>
                    <a:p>
                      <a:r>
                        <a:rPr lang="en-US" dirty="0"/>
                        <a:t>Autosomal</a:t>
                      </a:r>
                      <a:r>
                        <a:rPr lang="en-US" baseline="0" dirty="0"/>
                        <a:t> Recessive</a:t>
                      </a:r>
                      <a:endParaRPr lang="en-US" dirty="0"/>
                    </a:p>
                  </a:txBody>
                  <a:tcPr/>
                </a:tc>
                <a:tc>
                  <a:txBody>
                    <a:bodyPr/>
                    <a:lstStyle/>
                    <a:p>
                      <a:r>
                        <a:rPr lang="en-US" dirty="0"/>
                        <a:t>3% of Early Onset Obese</a:t>
                      </a:r>
                    </a:p>
                  </a:txBody>
                  <a:tcPr/>
                </a:tc>
                <a:extLst>
                  <a:ext uri="{0D108BD9-81ED-4DB2-BD59-A6C34878D82A}">
                    <a16:rowId xmlns:a16="http://schemas.microsoft.com/office/drawing/2014/main" val="10002"/>
                  </a:ext>
                </a:extLst>
              </a:tr>
              <a:tr h="370840">
                <a:tc>
                  <a:txBody>
                    <a:bodyPr/>
                    <a:lstStyle/>
                    <a:p>
                      <a:r>
                        <a:rPr lang="en-US" dirty="0" err="1"/>
                        <a:t>Melanocortin</a:t>
                      </a:r>
                      <a:r>
                        <a:rPr lang="en-US" dirty="0"/>
                        <a:t> (</a:t>
                      </a:r>
                      <a:r>
                        <a:rPr lang="en-US" dirty="0">
                          <a:latin typeface="Symbol" charset="2"/>
                          <a:ea typeface="Symbol" charset="2"/>
                          <a:cs typeface="Symbol" charset="2"/>
                        </a:rPr>
                        <a:t>a</a:t>
                      </a:r>
                      <a:r>
                        <a:rPr lang="en-US" dirty="0"/>
                        <a:t>-MSH)</a:t>
                      </a:r>
                    </a:p>
                  </a:txBody>
                  <a:tcPr/>
                </a:tc>
                <a:tc>
                  <a:txBody>
                    <a:bodyPr/>
                    <a:lstStyle/>
                    <a:p>
                      <a:r>
                        <a:rPr lang="en-US" i="1" dirty="0"/>
                        <a:t>POMC</a:t>
                      </a:r>
                    </a:p>
                  </a:txBody>
                  <a:tcPr/>
                </a:tc>
                <a:tc>
                  <a:txBody>
                    <a:bodyPr/>
                    <a:lstStyle/>
                    <a:p>
                      <a:r>
                        <a:rPr lang="en-US" dirty="0"/>
                        <a:t>Autosomal</a:t>
                      </a:r>
                      <a:r>
                        <a:rPr lang="en-US" baseline="0" dirty="0"/>
                        <a:t> Recessive</a:t>
                      </a:r>
                      <a:endParaRPr lang="en-US" dirty="0"/>
                    </a:p>
                  </a:txBody>
                  <a:tcPr/>
                </a:tc>
                <a:tc>
                  <a:txBody>
                    <a:bodyPr/>
                    <a:lstStyle/>
                    <a:p>
                      <a:r>
                        <a:rPr lang="en-US" dirty="0"/>
                        <a:t>Extremely</a:t>
                      </a:r>
                      <a:r>
                        <a:rPr lang="en-US" baseline="0" dirty="0"/>
                        <a:t> Rare</a:t>
                      </a:r>
                      <a:endParaRPr lang="en-US" dirty="0"/>
                    </a:p>
                  </a:txBody>
                  <a:tcPr/>
                </a:tc>
                <a:extLst>
                  <a:ext uri="{0D108BD9-81ED-4DB2-BD59-A6C34878D82A}">
                    <a16:rowId xmlns:a16="http://schemas.microsoft.com/office/drawing/2014/main" val="10003"/>
                  </a:ext>
                </a:extLst>
              </a:tr>
              <a:tr h="370840">
                <a:tc>
                  <a:txBody>
                    <a:bodyPr/>
                    <a:lstStyle/>
                    <a:p>
                      <a:r>
                        <a:rPr lang="en-US" dirty="0" err="1"/>
                        <a:t>Melanocortin</a:t>
                      </a:r>
                      <a:r>
                        <a:rPr lang="en-US" baseline="0" dirty="0"/>
                        <a:t> Processing</a:t>
                      </a:r>
                      <a:endParaRPr lang="en-US" dirty="0"/>
                    </a:p>
                  </a:txBody>
                  <a:tcPr/>
                </a:tc>
                <a:tc>
                  <a:txBody>
                    <a:bodyPr/>
                    <a:lstStyle/>
                    <a:p>
                      <a:r>
                        <a:rPr lang="en-US" i="1" dirty="0"/>
                        <a:t>CPE</a:t>
                      </a:r>
                    </a:p>
                  </a:txBody>
                  <a:tcPr/>
                </a:tc>
                <a:tc>
                  <a:txBody>
                    <a:bodyPr/>
                    <a:lstStyle/>
                    <a:p>
                      <a:r>
                        <a:rPr lang="en-US" dirty="0"/>
                        <a:t>Autosomal Recessive</a:t>
                      </a:r>
                    </a:p>
                  </a:txBody>
                  <a:tcPr/>
                </a:tc>
                <a:tc>
                  <a:txBody>
                    <a:bodyPr/>
                    <a:lstStyle/>
                    <a:p>
                      <a:r>
                        <a:rPr lang="en-US" dirty="0"/>
                        <a:t>Extremely Rare</a:t>
                      </a:r>
                    </a:p>
                  </a:txBody>
                  <a:tcPr/>
                </a:tc>
                <a:extLst>
                  <a:ext uri="{0D108BD9-81ED-4DB2-BD59-A6C34878D82A}">
                    <a16:rowId xmlns:a16="http://schemas.microsoft.com/office/drawing/2014/main" val="10004"/>
                  </a:ext>
                </a:extLst>
              </a:tr>
              <a:tr h="370840">
                <a:tc>
                  <a:txBody>
                    <a:bodyPr/>
                    <a:lstStyle/>
                    <a:p>
                      <a:r>
                        <a:rPr lang="en-US" dirty="0" err="1"/>
                        <a:t>Melanocortin</a:t>
                      </a:r>
                      <a:r>
                        <a:rPr lang="en-US" dirty="0"/>
                        <a:t> Receptor</a:t>
                      </a:r>
                    </a:p>
                  </a:txBody>
                  <a:tcPr/>
                </a:tc>
                <a:tc>
                  <a:txBody>
                    <a:bodyPr/>
                    <a:lstStyle/>
                    <a:p>
                      <a:r>
                        <a:rPr lang="en-US" i="1" dirty="0"/>
                        <a:t>MC4R</a:t>
                      </a:r>
                    </a:p>
                  </a:txBody>
                  <a:tcPr/>
                </a:tc>
                <a:tc>
                  <a:txBody>
                    <a:bodyPr/>
                    <a:lstStyle/>
                    <a:p>
                      <a:r>
                        <a:rPr lang="en-US" dirty="0"/>
                        <a:t>Autosomal Dominant</a:t>
                      </a:r>
                    </a:p>
                  </a:txBody>
                  <a:tcPr/>
                </a:tc>
                <a:tc>
                  <a:txBody>
                    <a:bodyPr/>
                    <a:lstStyle/>
                    <a:p>
                      <a:r>
                        <a:rPr lang="en-US" dirty="0"/>
                        <a:t>1-6% of</a:t>
                      </a:r>
                      <a:r>
                        <a:rPr lang="en-US" baseline="0" dirty="0"/>
                        <a:t> Early Onset, 0.1-0.2% of Total Population</a:t>
                      </a:r>
                      <a:endParaRPr lang="en-US" dirty="0"/>
                    </a:p>
                  </a:txBody>
                  <a:tcPr/>
                </a:tc>
                <a:extLst>
                  <a:ext uri="{0D108BD9-81ED-4DB2-BD59-A6C34878D82A}">
                    <a16:rowId xmlns:a16="http://schemas.microsoft.com/office/drawing/2014/main" val="10005"/>
                  </a:ext>
                </a:extLst>
              </a:tr>
              <a:tr h="370840">
                <a:tc>
                  <a:txBody>
                    <a:bodyPr/>
                    <a:lstStyle/>
                    <a:p>
                      <a:r>
                        <a:rPr lang="en-US" dirty="0"/>
                        <a:t>WAGRS Syndrome (Obese)</a:t>
                      </a:r>
                    </a:p>
                  </a:txBody>
                  <a:tcPr/>
                </a:tc>
                <a:tc>
                  <a:txBody>
                    <a:bodyPr/>
                    <a:lstStyle/>
                    <a:p>
                      <a:r>
                        <a:rPr lang="en-US" i="1" dirty="0"/>
                        <a:t>BDNF</a:t>
                      </a:r>
                    </a:p>
                  </a:txBody>
                  <a:tcPr/>
                </a:tc>
                <a:tc>
                  <a:txBody>
                    <a:bodyPr/>
                    <a:lstStyle/>
                    <a:p>
                      <a:r>
                        <a:rPr lang="en-US" dirty="0"/>
                        <a:t>Autosomal</a:t>
                      </a:r>
                      <a:r>
                        <a:rPr lang="en-US" baseline="0" dirty="0"/>
                        <a:t> Dominant</a:t>
                      </a:r>
                      <a:endParaRPr lang="en-US" dirty="0"/>
                    </a:p>
                  </a:txBody>
                  <a:tcPr/>
                </a:tc>
                <a:tc>
                  <a:txBody>
                    <a:bodyPr/>
                    <a:lstStyle/>
                    <a:p>
                      <a:r>
                        <a:rPr lang="en-US" dirty="0"/>
                        <a:t>1:1,500,000</a:t>
                      </a:r>
                    </a:p>
                  </a:txBody>
                  <a:tcPr/>
                </a:tc>
                <a:extLst>
                  <a:ext uri="{0D108BD9-81ED-4DB2-BD59-A6C34878D82A}">
                    <a16:rowId xmlns:a16="http://schemas.microsoft.com/office/drawing/2014/main" val="10006"/>
                  </a:ext>
                </a:extLst>
              </a:tr>
              <a:tr h="370840">
                <a:tc>
                  <a:txBody>
                    <a:bodyPr/>
                    <a:lstStyle/>
                    <a:p>
                      <a:r>
                        <a:rPr lang="en-US" dirty="0"/>
                        <a:t>BDNF</a:t>
                      </a:r>
                      <a:r>
                        <a:rPr lang="en-US" baseline="0" dirty="0"/>
                        <a:t> Receptor</a:t>
                      </a:r>
                      <a:endParaRPr lang="en-US" dirty="0"/>
                    </a:p>
                  </a:txBody>
                  <a:tcPr/>
                </a:tc>
                <a:tc>
                  <a:txBody>
                    <a:bodyPr/>
                    <a:lstStyle/>
                    <a:p>
                      <a:r>
                        <a:rPr lang="en-US" i="1" dirty="0"/>
                        <a:t>NTRK2</a:t>
                      </a:r>
                    </a:p>
                  </a:txBody>
                  <a:tcPr/>
                </a:tc>
                <a:tc>
                  <a:txBody>
                    <a:bodyPr/>
                    <a:lstStyle/>
                    <a:p>
                      <a:r>
                        <a:rPr lang="en-US" dirty="0"/>
                        <a:t>Autosomal Recessive</a:t>
                      </a:r>
                    </a:p>
                  </a:txBody>
                  <a:tcPr/>
                </a:tc>
                <a:tc>
                  <a:txBody>
                    <a:bodyPr/>
                    <a:lstStyle/>
                    <a:p>
                      <a:r>
                        <a:rPr lang="en-US" dirty="0"/>
                        <a:t>Extremely Rare</a:t>
                      </a:r>
                    </a:p>
                  </a:txBody>
                  <a:tcPr/>
                </a:tc>
                <a:extLst>
                  <a:ext uri="{0D108BD9-81ED-4DB2-BD59-A6C34878D82A}">
                    <a16:rowId xmlns:a16="http://schemas.microsoft.com/office/drawing/2014/main" val="10007"/>
                  </a:ext>
                </a:extLst>
              </a:tr>
              <a:tr h="370840">
                <a:tc>
                  <a:txBody>
                    <a:bodyPr/>
                    <a:lstStyle/>
                    <a:p>
                      <a:r>
                        <a:rPr lang="en-US" dirty="0" err="1"/>
                        <a:t>Prader</a:t>
                      </a:r>
                      <a:r>
                        <a:rPr lang="en-US" dirty="0"/>
                        <a:t>-Willi</a:t>
                      </a:r>
                    </a:p>
                  </a:txBody>
                  <a:tcPr/>
                </a:tc>
                <a:tc>
                  <a:txBody>
                    <a:bodyPr/>
                    <a:lstStyle/>
                    <a:p>
                      <a:r>
                        <a:rPr lang="en-US" dirty="0"/>
                        <a:t>Several genes at</a:t>
                      </a:r>
                      <a:r>
                        <a:rPr lang="en-US" baseline="0" dirty="0"/>
                        <a:t> </a:t>
                      </a:r>
                      <a:r>
                        <a:rPr lang="en-US" dirty="0"/>
                        <a:t>15q23</a:t>
                      </a:r>
                    </a:p>
                  </a:txBody>
                  <a:tcPr/>
                </a:tc>
                <a:tc>
                  <a:txBody>
                    <a:bodyPr/>
                    <a:lstStyle/>
                    <a:p>
                      <a:r>
                        <a:rPr lang="en-US" dirty="0"/>
                        <a:t>Autosomal</a:t>
                      </a:r>
                      <a:r>
                        <a:rPr lang="en-US" baseline="0" dirty="0"/>
                        <a:t> Dominant</a:t>
                      </a:r>
                      <a:endParaRPr lang="en-US" dirty="0"/>
                    </a:p>
                  </a:txBody>
                  <a:tcPr/>
                </a:tc>
                <a:tc>
                  <a:txBody>
                    <a:bodyPr/>
                    <a:lstStyle/>
                    <a:p>
                      <a:r>
                        <a:rPr lang="en-US" dirty="0"/>
                        <a:t>1:10,000</a:t>
                      </a:r>
                    </a:p>
                  </a:txBody>
                  <a:tcPr/>
                </a:tc>
                <a:extLst>
                  <a:ext uri="{0D108BD9-81ED-4DB2-BD59-A6C34878D82A}">
                    <a16:rowId xmlns:a16="http://schemas.microsoft.com/office/drawing/2014/main" val="10008"/>
                  </a:ext>
                </a:extLst>
              </a:tr>
              <a:tr h="370840">
                <a:tc>
                  <a:txBody>
                    <a:bodyPr/>
                    <a:lstStyle/>
                    <a:p>
                      <a:r>
                        <a:rPr lang="en-US" dirty="0"/>
                        <a:t>Barnet-</a:t>
                      </a:r>
                      <a:r>
                        <a:rPr lang="en-US" dirty="0" err="1"/>
                        <a:t>Biedel</a:t>
                      </a:r>
                      <a:r>
                        <a:rPr lang="en-US" dirty="0"/>
                        <a:t> Syndrome</a:t>
                      </a:r>
                    </a:p>
                  </a:txBody>
                  <a:tcPr/>
                </a:tc>
                <a:tc>
                  <a:txBody>
                    <a:bodyPr/>
                    <a:lstStyle/>
                    <a:p>
                      <a:r>
                        <a:rPr lang="en-US" dirty="0"/>
                        <a:t>Several</a:t>
                      </a:r>
                      <a:r>
                        <a:rPr lang="en-US" baseline="0" dirty="0"/>
                        <a:t> </a:t>
                      </a:r>
                      <a:r>
                        <a:rPr lang="en-US" i="1" baseline="0" dirty="0"/>
                        <a:t>BBS</a:t>
                      </a:r>
                      <a:r>
                        <a:rPr lang="en-US" baseline="0" dirty="0"/>
                        <a:t> genes</a:t>
                      </a:r>
                      <a:endParaRPr lang="en-US" dirty="0"/>
                    </a:p>
                  </a:txBody>
                  <a:tcPr/>
                </a:tc>
                <a:tc>
                  <a:txBody>
                    <a:bodyPr/>
                    <a:lstStyle/>
                    <a:p>
                      <a:r>
                        <a:rPr lang="en-US" dirty="0"/>
                        <a:t>Autosomal Recessive</a:t>
                      </a:r>
                    </a:p>
                  </a:txBody>
                  <a:tcPr/>
                </a:tc>
                <a:tc>
                  <a:txBody>
                    <a:bodyPr/>
                    <a:lstStyle/>
                    <a:p>
                      <a:r>
                        <a:rPr lang="en-US" dirty="0"/>
                        <a:t>1:150,000</a:t>
                      </a:r>
                    </a:p>
                  </a:txBody>
                  <a:tcPr/>
                </a:tc>
                <a:extLst>
                  <a:ext uri="{0D108BD9-81ED-4DB2-BD59-A6C34878D82A}">
                    <a16:rowId xmlns:a16="http://schemas.microsoft.com/office/drawing/2014/main" val="10009"/>
                  </a:ext>
                </a:extLst>
              </a:tr>
            </a:tbl>
          </a:graphicData>
        </a:graphic>
      </p:graphicFrame>
      <p:cxnSp>
        <p:nvCxnSpPr>
          <p:cNvPr id="9" name="Straight Arrow Connector 8"/>
          <p:cNvCxnSpPr/>
          <p:nvPr/>
        </p:nvCxnSpPr>
        <p:spPr>
          <a:xfrm>
            <a:off x="-468923" y="3938954"/>
            <a:ext cx="1009467" cy="23446"/>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4734" y="2746193"/>
            <a:ext cx="1009467" cy="23446"/>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08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of Leptin, </a:t>
            </a:r>
            <a:r>
              <a:rPr lang="en-US" dirty="0" err="1"/>
              <a:t>Melanocortin</a:t>
            </a:r>
            <a:r>
              <a:rPr lang="en-US" dirty="0"/>
              <a:t> and BDNF in appetite control</a:t>
            </a:r>
          </a:p>
        </p:txBody>
      </p:sp>
      <p:pic>
        <p:nvPicPr>
          <p:cNvPr id="4" name="Picture 3"/>
          <p:cNvPicPr>
            <a:picLocks noChangeAspect="1"/>
          </p:cNvPicPr>
          <p:nvPr/>
        </p:nvPicPr>
        <p:blipFill>
          <a:blip r:embed="rId2"/>
          <a:stretch>
            <a:fillRect/>
          </a:stretch>
        </p:blipFill>
        <p:spPr>
          <a:xfrm>
            <a:off x="2499852" y="1591748"/>
            <a:ext cx="7809271" cy="5266252"/>
          </a:xfrm>
          <a:prstGeom prst="rect">
            <a:avLst/>
          </a:prstGeom>
        </p:spPr>
      </p:pic>
      <p:sp>
        <p:nvSpPr>
          <p:cNvPr id="5" name="Rectangle 4"/>
          <p:cNvSpPr/>
          <p:nvPr/>
        </p:nvSpPr>
        <p:spPr>
          <a:xfrm>
            <a:off x="7388942" y="1976284"/>
            <a:ext cx="766916" cy="412955"/>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790039" y="3477749"/>
            <a:ext cx="766916" cy="412955"/>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88942" y="2569563"/>
            <a:ext cx="766916" cy="412955"/>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790039" y="4067866"/>
            <a:ext cx="766916" cy="412955"/>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758813" y="5319252"/>
            <a:ext cx="766916" cy="580103"/>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28885" y="5802806"/>
            <a:ext cx="766916" cy="412955"/>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6924" y="4646101"/>
            <a:ext cx="3274144" cy="1569660"/>
          </a:xfrm>
          <a:prstGeom prst="rect">
            <a:avLst/>
          </a:prstGeom>
          <a:noFill/>
        </p:spPr>
        <p:txBody>
          <a:bodyPr wrap="square" rtlCol="0">
            <a:spAutoFit/>
          </a:bodyPr>
          <a:lstStyle/>
          <a:p>
            <a:r>
              <a:rPr lang="en-US" sz="3200" dirty="0"/>
              <a:t>Syndromic obesity variants generally </a:t>
            </a:r>
            <a:r>
              <a:rPr lang="en-US" sz="3200"/>
              <a:t>cause over-eating</a:t>
            </a:r>
          </a:p>
        </p:txBody>
      </p:sp>
    </p:spTree>
    <p:extLst>
      <p:ext uri="{BB962C8B-B14F-4D97-AF65-F5344CB8AC3E}">
        <p14:creationId xmlns:p14="http://schemas.microsoft.com/office/powerpoint/2010/main" val="123765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checkerboard(across)">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 amongst yourselves</a:t>
            </a:r>
          </a:p>
        </p:txBody>
      </p:sp>
      <p:sp>
        <p:nvSpPr>
          <p:cNvPr id="3" name="Content Placeholder 2"/>
          <p:cNvSpPr>
            <a:spLocks noGrp="1"/>
          </p:cNvSpPr>
          <p:nvPr>
            <p:ph idx="1"/>
          </p:nvPr>
        </p:nvSpPr>
        <p:spPr/>
        <p:txBody>
          <a:bodyPr/>
          <a:lstStyle/>
          <a:p>
            <a:r>
              <a:rPr lang="en-US" dirty="0"/>
              <a:t>You come across a patient with severe, early onset obesity.  They have a mutation in </a:t>
            </a:r>
            <a:r>
              <a:rPr lang="en-US" i="1" dirty="0"/>
              <a:t>MC4R</a:t>
            </a:r>
            <a:r>
              <a:rPr lang="en-US" dirty="0"/>
              <a:t> that blocks the ability of that receptor to function at all.</a:t>
            </a:r>
          </a:p>
          <a:p>
            <a:pPr lvl="1"/>
            <a:r>
              <a:rPr lang="en-US" dirty="0"/>
              <a:t>Would this person be expected to </a:t>
            </a:r>
            <a:r>
              <a:rPr lang="en-US" dirty="0" err="1"/>
              <a:t>hyperphagic</a:t>
            </a:r>
            <a:r>
              <a:rPr lang="en-US" dirty="0"/>
              <a:t> or anorexic?  Why or why not?</a:t>
            </a:r>
          </a:p>
          <a:p>
            <a:pPr lvl="1"/>
            <a:r>
              <a:rPr lang="en-US" dirty="0"/>
              <a:t>Would leptin therapy be effective in this patient?  Why or why not?</a:t>
            </a:r>
          </a:p>
          <a:p>
            <a:pPr lvl="1"/>
            <a:r>
              <a:rPr lang="en-US" dirty="0"/>
              <a:t>What other treatments might you suggest (either pharmacological or other).</a:t>
            </a:r>
          </a:p>
        </p:txBody>
      </p:sp>
    </p:spTree>
    <p:extLst>
      <p:ext uri="{BB962C8B-B14F-4D97-AF65-F5344CB8AC3E}">
        <p14:creationId xmlns:p14="http://schemas.microsoft.com/office/powerpoint/2010/main" val="978806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D567B-5EA5-DD4A-8C4A-2D2E4A9159AB}"/>
              </a:ext>
            </a:extLst>
          </p:cNvPr>
          <p:cNvSpPr>
            <a:spLocks noGrp="1"/>
          </p:cNvSpPr>
          <p:nvPr>
            <p:ph type="title"/>
          </p:nvPr>
        </p:nvSpPr>
        <p:spPr/>
        <p:txBody>
          <a:bodyPr/>
          <a:lstStyle/>
          <a:p>
            <a:r>
              <a:rPr lang="en-US" dirty="0"/>
              <a:t>Would this person over- or under-eat</a:t>
            </a:r>
          </a:p>
        </p:txBody>
      </p:sp>
      <p:sp>
        <p:nvSpPr>
          <p:cNvPr id="3" name="Content Placeholder 2">
            <a:extLst>
              <a:ext uri="{FF2B5EF4-FFF2-40B4-BE49-F238E27FC236}">
                <a16:creationId xmlns:a16="http://schemas.microsoft.com/office/drawing/2014/main" id="{43BEF718-A251-144E-AA2D-457F931A33F4}"/>
              </a:ext>
            </a:extLst>
          </p:cNvPr>
          <p:cNvSpPr>
            <a:spLocks noGrp="1"/>
          </p:cNvSpPr>
          <p:nvPr>
            <p:ph idx="1"/>
          </p:nvPr>
        </p:nvSpPr>
        <p:spPr/>
        <p:txBody>
          <a:bodyPr/>
          <a:lstStyle/>
          <a:p>
            <a:pPr marL="514350" indent="-514350">
              <a:buFont typeface="+mj-lt"/>
              <a:buAutoNum type="alphaUcPeriod"/>
            </a:pPr>
            <a:r>
              <a:rPr lang="en-US" dirty="0"/>
              <a:t>Eat More</a:t>
            </a:r>
          </a:p>
          <a:p>
            <a:pPr marL="514350" indent="-514350">
              <a:buFont typeface="+mj-lt"/>
              <a:buAutoNum type="alphaUcPeriod"/>
            </a:pPr>
            <a:r>
              <a:rPr lang="en-US" dirty="0"/>
              <a:t>Eat Less</a:t>
            </a:r>
          </a:p>
          <a:p>
            <a:pPr marL="514350" indent="-514350">
              <a:buFont typeface="+mj-lt"/>
              <a:buAutoNum type="alphaUcPeriod"/>
            </a:pPr>
            <a:r>
              <a:rPr lang="en-US" dirty="0"/>
              <a:t>Eat the Same</a:t>
            </a:r>
          </a:p>
        </p:txBody>
      </p:sp>
    </p:spTree>
    <p:extLst>
      <p:ext uri="{BB962C8B-B14F-4D97-AF65-F5344CB8AC3E}">
        <p14:creationId xmlns:p14="http://schemas.microsoft.com/office/powerpoint/2010/main" val="3987423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EBB0-1566-0E4C-9838-D069C98719C6}"/>
              </a:ext>
            </a:extLst>
          </p:cNvPr>
          <p:cNvSpPr>
            <a:spLocks noGrp="1"/>
          </p:cNvSpPr>
          <p:nvPr>
            <p:ph type="title"/>
          </p:nvPr>
        </p:nvSpPr>
        <p:spPr/>
        <p:txBody>
          <a:bodyPr/>
          <a:lstStyle/>
          <a:p>
            <a:r>
              <a:rPr lang="en-US" dirty="0"/>
              <a:t>Fatalism vs Personal Responsibility</a:t>
            </a:r>
          </a:p>
        </p:txBody>
      </p:sp>
      <p:sp>
        <p:nvSpPr>
          <p:cNvPr id="5" name="Content Placeholder 4">
            <a:extLst>
              <a:ext uri="{FF2B5EF4-FFF2-40B4-BE49-F238E27FC236}">
                <a16:creationId xmlns:a16="http://schemas.microsoft.com/office/drawing/2014/main" id="{B9F9F84A-3CC1-3F42-82B3-01146DC2458A}"/>
              </a:ext>
            </a:extLst>
          </p:cNvPr>
          <p:cNvSpPr>
            <a:spLocks noGrp="1"/>
          </p:cNvSpPr>
          <p:nvPr>
            <p:ph idx="1"/>
          </p:nvPr>
        </p:nvSpPr>
        <p:spPr/>
        <p:txBody>
          <a:bodyPr/>
          <a:lstStyle/>
          <a:p>
            <a:r>
              <a:rPr lang="en-US" dirty="0"/>
              <a:t>In the long run, we shape our lives, and we shape ourselves. The process never ends until we die. And the choices we make are ultimately our own responsibility. – </a:t>
            </a:r>
            <a:r>
              <a:rPr lang="en-US" b="1" dirty="0"/>
              <a:t>Eleanor Roosevelt</a:t>
            </a:r>
          </a:p>
          <a:p>
            <a:r>
              <a:rPr lang="en-US" dirty="0"/>
              <a:t>I mean, I think we're put here on earth to make your own destiny, to begin with. I don't think there's anything you can do this way or that way to change anything. – </a:t>
            </a:r>
            <a:r>
              <a:rPr lang="en-US" b="1" dirty="0"/>
              <a:t>Waylon Jennings</a:t>
            </a:r>
          </a:p>
        </p:txBody>
      </p:sp>
    </p:spTree>
    <p:extLst>
      <p:ext uri="{BB962C8B-B14F-4D97-AF65-F5344CB8AC3E}">
        <p14:creationId xmlns:p14="http://schemas.microsoft.com/office/powerpoint/2010/main" val="1354895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E6273-6423-AF4F-B0DE-904D7DBCD716}"/>
              </a:ext>
            </a:extLst>
          </p:cNvPr>
          <p:cNvSpPr>
            <a:spLocks noGrp="1"/>
          </p:cNvSpPr>
          <p:nvPr>
            <p:ph type="title"/>
          </p:nvPr>
        </p:nvSpPr>
        <p:spPr/>
        <p:txBody>
          <a:bodyPr/>
          <a:lstStyle/>
          <a:p>
            <a:r>
              <a:rPr lang="en-US" dirty="0"/>
              <a:t>Would this person be treatable by leptin?</a:t>
            </a:r>
          </a:p>
        </p:txBody>
      </p:sp>
      <p:sp>
        <p:nvSpPr>
          <p:cNvPr id="3" name="Content Placeholder 2">
            <a:extLst>
              <a:ext uri="{FF2B5EF4-FFF2-40B4-BE49-F238E27FC236}">
                <a16:creationId xmlns:a16="http://schemas.microsoft.com/office/drawing/2014/main" id="{B4C7CF07-C66F-8D43-8A40-CE65C9E93AC7}"/>
              </a:ext>
            </a:extLst>
          </p:cNvPr>
          <p:cNvSpPr>
            <a:spLocks noGrp="1"/>
          </p:cNvSpPr>
          <p:nvPr>
            <p:ph idx="1"/>
          </p:nvPr>
        </p:nvSpPr>
        <p:spPr/>
        <p:txBody>
          <a:bodyPr/>
          <a:lstStyle/>
          <a:p>
            <a:pPr marL="514350" indent="-514350">
              <a:buFont typeface="+mj-lt"/>
              <a:buAutoNum type="alphaUcPeriod"/>
            </a:pPr>
            <a:r>
              <a:rPr lang="en-US" dirty="0"/>
              <a:t>Yes</a:t>
            </a:r>
          </a:p>
          <a:p>
            <a:pPr marL="514350" indent="-514350">
              <a:buFont typeface="+mj-lt"/>
              <a:buAutoNum type="alphaUcPeriod"/>
            </a:pPr>
            <a:r>
              <a:rPr lang="en-US" dirty="0"/>
              <a:t>No</a:t>
            </a:r>
          </a:p>
          <a:p>
            <a:pPr marL="514350" indent="-514350">
              <a:buFont typeface="+mj-lt"/>
              <a:buAutoNum type="alphaUcPeriod"/>
            </a:pPr>
            <a:r>
              <a:rPr lang="en-US" dirty="0"/>
              <a:t>Maybe?</a:t>
            </a:r>
          </a:p>
        </p:txBody>
      </p:sp>
    </p:spTree>
    <p:extLst>
      <p:ext uri="{BB962C8B-B14F-4D97-AF65-F5344CB8AC3E}">
        <p14:creationId xmlns:p14="http://schemas.microsoft.com/office/powerpoint/2010/main" val="1118319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30B9-77D1-4A46-9FB0-D67388789E33}"/>
              </a:ext>
            </a:extLst>
          </p:cNvPr>
          <p:cNvSpPr>
            <a:spLocks noGrp="1"/>
          </p:cNvSpPr>
          <p:nvPr>
            <p:ph type="title"/>
          </p:nvPr>
        </p:nvSpPr>
        <p:spPr/>
        <p:txBody>
          <a:bodyPr/>
          <a:lstStyle/>
          <a:p>
            <a:r>
              <a:rPr lang="en-US" dirty="0"/>
              <a:t>Any thoughts how this information might affect treatment obesity?</a:t>
            </a:r>
          </a:p>
        </p:txBody>
      </p:sp>
      <p:sp>
        <p:nvSpPr>
          <p:cNvPr id="4" name="Text Placeholder 3">
            <a:extLst>
              <a:ext uri="{FF2B5EF4-FFF2-40B4-BE49-F238E27FC236}">
                <a16:creationId xmlns:a16="http://schemas.microsoft.com/office/drawing/2014/main" id="{1C128482-C930-7246-B371-7485CA4930C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01881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GWAS and common variants associated with obesity</a:t>
            </a:r>
          </a:p>
        </p:txBody>
      </p:sp>
      <p:pic>
        <p:nvPicPr>
          <p:cNvPr id="4" name="Picture 3"/>
          <p:cNvPicPr>
            <a:picLocks noChangeAspect="1"/>
          </p:cNvPicPr>
          <p:nvPr/>
        </p:nvPicPr>
        <p:blipFill>
          <a:blip r:embed="rId2"/>
          <a:stretch>
            <a:fillRect/>
          </a:stretch>
        </p:blipFill>
        <p:spPr>
          <a:xfrm>
            <a:off x="631111" y="2094271"/>
            <a:ext cx="5236627" cy="3554361"/>
          </a:xfrm>
          <a:prstGeom prst="rect">
            <a:avLst/>
          </a:prstGeom>
        </p:spPr>
      </p:pic>
      <p:pic>
        <p:nvPicPr>
          <p:cNvPr id="5" name="Picture 4"/>
          <p:cNvPicPr>
            <a:picLocks noChangeAspect="1"/>
          </p:cNvPicPr>
          <p:nvPr/>
        </p:nvPicPr>
        <p:blipFill>
          <a:blip r:embed="rId3"/>
          <a:stretch>
            <a:fillRect/>
          </a:stretch>
        </p:blipFill>
        <p:spPr>
          <a:xfrm>
            <a:off x="6298983" y="1492480"/>
            <a:ext cx="5730990" cy="4274140"/>
          </a:xfrm>
          <a:prstGeom prst="rect">
            <a:avLst/>
          </a:prstGeom>
        </p:spPr>
      </p:pic>
    </p:spTree>
    <p:extLst>
      <p:ext uri="{BB962C8B-B14F-4D97-AF65-F5344CB8AC3E}">
        <p14:creationId xmlns:p14="http://schemas.microsoft.com/office/powerpoint/2010/main" val="18511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Common Variants Have Small Effects</a:t>
            </a:r>
          </a:p>
        </p:txBody>
      </p:sp>
      <p:pic>
        <p:nvPicPr>
          <p:cNvPr id="4" name="Picture 3"/>
          <p:cNvPicPr>
            <a:picLocks noChangeAspect="1"/>
          </p:cNvPicPr>
          <p:nvPr/>
        </p:nvPicPr>
        <p:blipFill rotWithShape="1">
          <a:blip r:embed="rId3"/>
          <a:srcRect b="52820"/>
          <a:stretch/>
        </p:blipFill>
        <p:spPr>
          <a:xfrm>
            <a:off x="0" y="1262368"/>
            <a:ext cx="12060695" cy="4595447"/>
          </a:xfrm>
          <a:prstGeom prst="rect">
            <a:avLst/>
          </a:prstGeom>
        </p:spPr>
      </p:pic>
      <p:sp>
        <p:nvSpPr>
          <p:cNvPr id="5" name="TextBox 4"/>
          <p:cNvSpPr txBox="1"/>
          <p:nvPr/>
        </p:nvSpPr>
        <p:spPr>
          <a:xfrm>
            <a:off x="243254" y="5877538"/>
            <a:ext cx="11705492" cy="1200329"/>
          </a:xfrm>
          <a:prstGeom prst="rect">
            <a:avLst/>
          </a:prstGeom>
          <a:noFill/>
        </p:spPr>
        <p:txBody>
          <a:bodyPr wrap="square" rtlCol="0">
            <a:spAutoFit/>
          </a:bodyPr>
          <a:lstStyle/>
          <a:p>
            <a:r>
              <a:rPr lang="en-US" dirty="0"/>
              <a:t>Locke AE, </a:t>
            </a:r>
            <a:r>
              <a:rPr lang="en-US" dirty="0" err="1"/>
              <a:t>Kahali</a:t>
            </a:r>
            <a:r>
              <a:rPr lang="en-US" dirty="0"/>
              <a:t> B, Berndt SI, Justice AE, </a:t>
            </a:r>
            <a:r>
              <a:rPr lang="en-US" dirty="0" err="1"/>
              <a:t>Pers</a:t>
            </a:r>
            <a:r>
              <a:rPr lang="en-US" dirty="0"/>
              <a:t> TH, Day FR, Powell C, </a:t>
            </a:r>
            <a:r>
              <a:rPr lang="en-US" dirty="0" err="1"/>
              <a:t>Vedantam</a:t>
            </a:r>
            <a:r>
              <a:rPr lang="en-US" dirty="0"/>
              <a:t> S, </a:t>
            </a:r>
            <a:r>
              <a:rPr lang="en-US" dirty="0" err="1"/>
              <a:t>Buchkovich</a:t>
            </a:r>
            <a:r>
              <a:rPr lang="en-US" dirty="0"/>
              <a:t> ML, Yang J, </a:t>
            </a:r>
            <a:r>
              <a:rPr lang="en-US" dirty="0" err="1"/>
              <a:t>Croteau-Chonka</a:t>
            </a:r>
            <a:r>
              <a:rPr lang="en-US" dirty="0"/>
              <a:t> DC, </a:t>
            </a:r>
            <a:r>
              <a:rPr lang="en-US" dirty="0" err="1"/>
              <a:t>Esko</a:t>
            </a:r>
            <a:r>
              <a:rPr lang="en-US" dirty="0"/>
              <a:t> T, Fall T, et al. </a:t>
            </a:r>
            <a:r>
              <a:rPr lang="en-US" b="1" dirty="0"/>
              <a:t>Genetic studies of body mass index yield new insights for obesity biology</a:t>
            </a:r>
            <a:r>
              <a:rPr lang="en-US" dirty="0"/>
              <a:t>. Nature. 2015; 518: 197–206. </a:t>
            </a:r>
            <a:r>
              <a:rPr lang="en-US" dirty="0" err="1"/>
              <a:t>doi</a:t>
            </a:r>
            <a:r>
              <a:rPr lang="en-US" dirty="0"/>
              <a:t>: 10.1038/nature14177.</a:t>
            </a:r>
          </a:p>
          <a:p>
            <a:endParaRPr lang="en-US" dirty="0"/>
          </a:p>
        </p:txBody>
      </p:sp>
    </p:spTree>
    <p:extLst>
      <p:ext uri="{BB962C8B-B14F-4D97-AF65-F5344CB8AC3E}">
        <p14:creationId xmlns:p14="http://schemas.microsoft.com/office/powerpoint/2010/main" val="919725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4DE52-F8D6-6C47-87EF-3E57FC3989D0}"/>
              </a:ext>
            </a:extLst>
          </p:cNvPr>
          <p:cNvSpPr>
            <a:spLocks noGrp="1"/>
          </p:cNvSpPr>
          <p:nvPr>
            <p:ph type="title"/>
          </p:nvPr>
        </p:nvSpPr>
        <p:spPr/>
        <p:txBody>
          <a:bodyPr/>
          <a:lstStyle/>
          <a:p>
            <a:r>
              <a:rPr lang="en-US" dirty="0"/>
              <a:t>Genetic Risk Scores and Obesity Risk</a:t>
            </a:r>
          </a:p>
        </p:txBody>
      </p:sp>
      <p:graphicFrame>
        <p:nvGraphicFramePr>
          <p:cNvPr id="6" name="Content Placeholder 5">
            <a:extLst>
              <a:ext uri="{FF2B5EF4-FFF2-40B4-BE49-F238E27FC236}">
                <a16:creationId xmlns:a16="http://schemas.microsoft.com/office/drawing/2014/main" id="{DCDBAB27-3398-9A43-93BA-85976BE030C8}"/>
              </a:ext>
            </a:extLst>
          </p:cNvPr>
          <p:cNvGraphicFramePr>
            <a:graphicFrameLocks noGrp="1"/>
          </p:cNvGraphicFramePr>
          <p:nvPr>
            <p:ph sz="half" idx="1"/>
            <p:extLst>
              <p:ext uri="{D42A27DB-BD31-4B8C-83A1-F6EECF244321}">
                <p14:modId xmlns:p14="http://schemas.microsoft.com/office/powerpoint/2010/main" val="4105131235"/>
              </p:ext>
            </p:extLst>
          </p:nvPr>
        </p:nvGraphicFramePr>
        <p:xfrm>
          <a:off x="838200" y="1421587"/>
          <a:ext cx="5181600" cy="3958487"/>
        </p:xfrm>
        <a:graphic>
          <a:graphicData uri="http://schemas.openxmlformats.org/drawingml/2006/chart">
            <c:chart xmlns:c="http://schemas.openxmlformats.org/drawingml/2006/chart" xmlns:r="http://schemas.openxmlformats.org/officeDocument/2006/relationships" r:id="rId3"/>
          </a:graphicData>
        </a:graphic>
      </p:graphicFrame>
      <p:sp>
        <p:nvSpPr>
          <p:cNvPr id="7" name="Content Placeholder 6">
            <a:extLst>
              <a:ext uri="{FF2B5EF4-FFF2-40B4-BE49-F238E27FC236}">
                <a16:creationId xmlns:a16="http://schemas.microsoft.com/office/drawing/2014/main" id="{29886AEF-D945-4248-A402-8EE4EFC686DE}"/>
              </a:ext>
            </a:extLst>
          </p:cNvPr>
          <p:cNvSpPr>
            <a:spLocks noGrp="1"/>
          </p:cNvSpPr>
          <p:nvPr>
            <p:ph sz="half" idx="2"/>
          </p:nvPr>
        </p:nvSpPr>
        <p:spPr/>
        <p:txBody>
          <a:bodyPr/>
          <a:lstStyle/>
          <a:p>
            <a:r>
              <a:rPr lang="en-US" dirty="0"/>
              <a:t>Genetic Risk Score</a:t>
            </a:r>
          </a:p>
          <a:p>
            <a:pPr lvl="1"/>
            <a:r>
              <a:rPr lang="en-US" dirty="0"/>
              <a:t>Sum of all BMI-associated alleles</a:t>
            </a:r>
          </a:p>
          <a:p>
            <a:pPr lvl="1"/>
            <a:r>
              <a:rPr lang="en-US" dirty="0"/>
              <a:t>Graph compares risk of BM &gt;30 as a function of your percentile of risk score</a:t>
            </a:r>
          </a:p>
        </p:txBody>
      </p:sp>
      <p:pic>
        <p:nvPicPr>
          <p:cNvPr id="8" name="Picture 7">
            <a:extLst>
              <a:ext uri="{FF2B5EF4-FFF2-40B4-BE49-F238E27FC236}">
                <a16:creationId xmlns:a16="http://schemas.microsoft.com/office/drawing/2014/main" id="{18750D93-873C-EB46-8BD6-CE39C38794A2}"/>
              </a:ext>
            </a:extLst>
          </p:cNvPr>
          <p:cNvPicPr>
            <a:picLocks noChangeAspect="1"/>
          </p:cNvPicPr>
          <p:nvPr/>
        </p:nvPicPr>
        <p:blipFill>
          <a:blip r:embed="rId4"/>
          <a:stretch>
            <a:fillRect/>
          </a:stretch>
        </p:blipFill>
        <p:spPr>
          <a:xfrm>
            <a:off x="6683153" y="3757306"/>
            <a:ext cx="4159693" cy="2554594"/>
          </a:xfrm>
          <a:prstGeom prst="rect">
            <a:avLst/>
          </a:prstGeom>
        </p:spPr>
      </p:pic>
      <p:sp>
        <p:nvSpPr>
          <p:cNvPr id="9" name="TextBox 8">
            <a:extLst>
              <a:ext uri="{FF2B5EF4-FFF2-40B4-BE49-F238E27FC236}">
                <a16:creationId xmlns:a16="http://schemas.microsoft.com/office/drawing/2014/main" id="{75F0C8FF-4E41-EA46-B340-858469AF7BDC}"/>
              </a:ext>
            </a:extLst>
          </p:cNvPr>
          <p:cNvSpPr txBox="1"/>
          <p:nvPr/>
        </p:nvSpPr>
        <p:spPr>
          <a:xfrm>
            <a:off x="425302" y="5380074"/>
            <a:ext cx="6257851" cy="1200329"/>
          </a:xfrm>
          <a:prstGeom prst="rect">
            <a:avLst/>
          </a:prstGeom>
          <a:noFill/>
        </p:spPr>
        <p:txBody>
          <a:bodyPr wrap="square" rtlCol="0">
            <a:spAutoFit/>
          </a:bodyPr>
          <a:lstStyle/>
          <a:p>
            <a:r>
              <a:rPr lang="en-US" dirty="0" err="1"/>
              <a:t>Khera</a:t>
            </a:r>
            <a:r>
              <a:rPr lang="en-US" dirty="0"/>
              <a:t>, A. V. </a:t>
            </a:r>
            <a:r>
              <a:rPr lang="en-US" i="1" dirty="0"/>
              <a:t>et al.</a:t>
            </a:r>
            <a:r>
              <a:rPr lang="en-US" dirty="0"/>
              <a:t> Genome - wide polygenic score to identify a monogenic risk - equivalent for coronary disease. </a:t>
            </a:r>
            <a:r>
              <a:rPr lang="en-US" i="1" dirty="0" err="1"/>
              <a:t>bioRxiv</a:t>
            </a:r>
            <a:r>
              <a:rPr lang="en-US" dirty="0"/>
              <a:t> (2017). doi:10.1101/218388</a:t>
            </a:r>
          </a:p>
          <a:p>
            <a:endParaRPr lang="en-US" dirty="0"/>
          </a:p>
        </p:txBody>
      </p:sp>
    </p:spTree>
    <p:extLst>
      <p:ext uri="{BB962C8B-B14F-4D97-AF65-F5344CB8AC3E}">
        <p14:creationId xmlns:p14="http://schemas.microsoft.com/office/powerpoint/2010/main" val="1741979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CD294-EDE6-364B-9890-2C0AF2250FE4}"/>
              </a:ext>
            </a:extLst>
          </p:cNvPr>
          <p:cNvSpPr>
            <a:spLocks noGrp="1"/>
          </p:cNvSpPr>
          <p:nvPr>
            <p:ph type="title"/>
          </p:nvPr>
        </p:nvSpPr>
        <p:spPr/>
        <p:txBody>
          <a:bodyPr/>
          <a:lstStyle/>
          <a:p>
            <a:r>
              <a:rPr lang="en-US" dirty="0"/>
              <a:t>Obesity – Disease Relationships</a:t>
            </a:r>
          </a:p>
        </p:txBody>
      </p:sp>
      <p:sp>
        <p:nvSpPr>
          <p:cNvPr id="4" name="Oval 3">
            <a:extLst>
              <a:ext uri="{FF2B5EF4-FFF2-40B4-BE49-F238E27FC236}">
                <a16:creationId xmlns:a16="http://schemas.microsoft.com/office/drawing/2014/main" id="{DE0E81A9-D639-0541-A82F-A79B98B212BF}"/>
              </a:ext>
            </a:extLst>
          </p:cNvPr>
          <p:cNvSpPr/>
          <p:nvPr/>
        </p:nvSpPr>
        <p:spPr>
          <a:xfrm>
            <a:off x="4192859" y="3472326"/>
            <a:ext cx="2587083" cy="16726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Obesity</a:t>
            </a:r>
          </a:p>
        </p:txBody>
      </p:sp>
      <p:sp>
        <p:nvSpPr>
          <p:cNvPr id="5" name="Oval 4">
            <a:extLst>
              <a:ext uri="{FF2B5EF4-FFF2-40B4-BE49-F238E27FC236}">
                <a16:creationId xmlns:a16="http://schemas.microsoft.com/office/drawing/2014/main" id="{EADB44AC-5725-8043-9DF8-24E6E2151563}"/>
              </a:ext>
            </a:extLst>
          </p:cNvPr>
          <p:cNvSpPr/>
          <p:nvPr/>
        </p:nvSpPr>
        <p:spPr>
          <a:xfrm>
            <a:off x="1182029" y="2096429"/>
            <a:ext cx="1962615" cy="120433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Genes</a:t>
            </a:r>
          </a:p>
        </p:txBody>
      </p:sp>
      <p:sp>
        <p:nvSpPr>
          <p:cNvPr id="7" name="Oval 6">
            <a:extLst>
              <a:ext uri="{FF2B5EF4-FFF2-40B4-BE49-F238E27FC236}">
                <a16:creationId xmlns:a16="http://schemas.microsoft.com/office/drawing/2014/main" id="{91013690-ED8F-FD41-BE6A-395E95EDDE86}"/>
              </a:ext>
            </a:extLst>
          </p:cNvPr>
          <p:cNvSpPr/>
          <p:nvPr/>
        </p:nvSpPr>
        <p:spPr>
          <a:xfrm>
            <a:off x="1182029" y="3706502"/>
            <a:ext cx="1962615" cy="1204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Environment</a:t>
            </a:r>
          </a:p>
        </p:txBody>
      </p:sp>
      <p:sp>
        <p:nvSpPr>
          <p:cNvPr id="8" name="Oval 7">
            <a:extLst>
              <a:ext uri="{FF2B5EF4-FFF2-40B4-BE49-F238E27FC236}">
                <a16:creationId xmlns:a16="http://schemas.microsoft.com/office/drawing/2014/main" id="{24544357-A016-564D-92D6-ADA50646F364}"/>
              </a:ext>
            </a:extLst>
          </p:cNvPr>
          <p:cNvSpPr/>
          <p:nvPr/>
        </p:nvSpPr>
        <p:spPr>
          <a:xfrm>
            <a:off x="1182029" y="5316575"/>
            <a:ext cx="1962615" cy="120433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Choices</a:t>
            </a:r>
          </a:p>
        </p:txBody>
      </p:sp>
      <p:sp>
        <p:nvSpPr>
          <p:cNvPr id="9" name="Oval 8">
            <a:extLst>
              <a:ext uri="{FF2B5EF4-FFF2-40B4-BE49-F238E27FC236}">
                <a16:creationId xmlns:a16="http://schemas.microsoft.com/office/drawing/2014/main" id="{9912683D-8646-D144-B34A-2B4F921FC8E2}"/>
              </a:ext>
            </a:extLst>
          </p:cNvPr>
          <p:cNvSpPr/>
          <p:nvPr/>
        </p:nvSpPr>
        <p:spPr>
          <a:xfrm>
            <a:off x="8408019" y="3588136"/>
            <a:ext cx="2587083" cy="167268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Poor Health</a:t>
            </a:r>
          </a:p>
        </p:txBody>
      </p:sp>
      <p:cxnSp>
        <p:nvCxnSpPr>
          <p:cNvPr id="11" name="Straight Arrow Connector 10">
            <a:extLst>
              <a:ext uri="{FF2B5EF4-FFF2-40B4-BE49-F238E27FC236}">
                <a16:creationId xmlns:a16="http://schemas.microsoft.com/office/drawing/2014/main" id="{4503C88A-173D-E442-B666-9BC6DF31E646}"/>
              </a:ext>
            </a:extLst>
          </p:cNvPr>
          <p:cNvCxnSpPr/>
          <p:nvPr/>
        </p:nvCxnSpPr>
        <p:spPr>
          <a:xfrm>
            <a:off x="3144644" y="2921620"/>
            <a:ext cx="1048215" cy="62191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E667DDA-FECC-5B4C-BD4E-2FF854223FE3}"/>
              </a:ext>
            </a:extLst>
          </p:cNvPr>
          <p:cNvCxnSpPr>
            <a:cxnSpLocks/>
          </p:cNvCxnSpPr>
          <p:nvPr/>
        </p:nvCxnSpPr>
        <p:spPr>
          <a:xfrm>
            <a:off x="3360234" y="4379872"/>
            <a:ext cx="553844"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2B62647-B884-1740-9FAB-37C4069DA0B8}"/>
              </a:ext>
            </a:extLst>
          </p:cNvPr>
          <p:cNvCxnSpPr>
            <a:cxnSpLocks/>
          </p:cNvCxnSpPr>
          <p:nvPr/>
        </p:nvCxnSpPr>
        <p:spPr>
          <a:xfrm flipV="1">
            <a:off x="3360234" y="4930579"/>
            <a:ext cx="832625" cy="76513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40F90BB-B0FC-7840-BDAB-7DA57B9A99B7}"/>
              </a:ext>
            </a:extLst>
          </p:cNvPr>
          <p:cNvCxnSpPr>
            <a:cxnSpLocks/>
          </p:cNvCxnSpPr>
          <p:nvPr/>
        </p:nvCxnSpPr>
        <p:spPr>
          <a:xfrm>
            <a:off x="7002966" y="4379872"/>
            <a:ext cx="1182029"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24B4E80-3E6B-784A-B013-1C271A70E6AD}"/>
              </a:ext>
            </a:extLst>
          </p:cNvPr>
          <p:cNvSpPr txBox="1"/>
          <p:nvPr/>
        </p:nvSpPr>
        <p:spPr>
          <a:xfrm>
            <a:off x="7002966" y="3300761"/>
            <a:ext cx="1405053" cy="923330"/>
          </a:xfrm>
          <a:prstGeom prst="rect">
            <a:avLst/>
          </a:prstGeom>
          <a:noFill/>
        </p:spPr>
        <p:txBody>
          <a:bodyPr wrap="square" rtlCol="0">
            <a:spAutoFit/>
          </a:bodyPr>
          <a:lstStyle/>
          <a:p>
            <a:r>
              <a:rPr lang="en-US" dirty="0"/>
              <a:t>Genes</a:t>
            </a:r>
          </a:p>
          <a:p>
            <a:r>
              <a:rPr lang="en-US" dirty="0"/>
              <a:t>Environment</a:t>
            </a:r>
          </a:p>
          <a:p>
            <a:r>
              <a:rPr lang="en-US" dirty="0"/>
              <a:t>Choices</a:t>
            </a:r>
          </a:p>
        </p:txBody>
      </p:sp>
    </p:spTree>
    <p:extLst>
      <p:ext uri="{BB962C8B-B14F-4D97-AF65-F5344CB8AC3E}">
        <p14:creationId xmlns:p14="http://schemas.microsoft.com/office/powerpoint/2010/main" val="291839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33F74-BBB1-8742-9284-1B689B7365E3}"/>
              </a:ext>
            </a:extLst>
          </p:cNvPr>
          <p:cNvSpPr>
            <a:spLocks noGrp="1"/>
          </p:cNvSpPr>
          <p:nvPr>
            <p:ph type="title"/>
          </p:nvPr>
        </p:nvSpPr>
        <p:spPr/>
        <p:txBody>
          <a:bodyPr/>
          <a:lstStyle/>
          <a:p>
            <a:r>
              <a:rPr lang="en-US" dirty="0"/>
              <a:t>Fatalism?</a:t>
            </a:r>
          </a:p>
        </p:txBody>
      </p:sp>
      <p:sp>
        <p:nvSpPr>
          <p:cNvPr id="3" name="Content Placeholder 2">
            <a:extLst>
              <a:ext uri="{FF2B5EF4-FFF2-40B4-BE49-F238E27FC236}">
                <a16:creationId xmlns:a16="http://schemas.microsoft.com/office/drawing/2014/main" id="{06D17DF9-4EB9-054D-9BD1-A2F984EEEB81}"/>
              </a:ext>
            </a:extLst>
          </p:cNvPr>
          <p:cNvSpPr>
            <a:spLocks noGrp="1"/>
          </p:cNvSpPr>
          <p:nvPr>
            <p:ph idx="1"/>
          </p:nvPr>
        </p:nvSpPr>
        <p:spPr/>
        <p:txBody>
          <a:bodyPr/>
          <a:lstStyle/>
          <a:p>
            <a:r>
              <a:rPr lang="en-US" dirty="0"/>
              <a:t>How does what you learned today affect your thoughts on fate vs personal responsibility with respect to obesity?</a:t>
            </a:r>
          </a:p>
        </p:txBody>
      </p:sp>
      <p:sp>
        <p:nvSpPr>
          <p:cNvPr id="4" name="TextBox 3">
            <a:extLst>
              <a:ext uri="{FF2B5EF4-FFF2-40B4-BE49-F238E27FC236}">
                <a16:creationId xmlns:a16="http://schemas.microsoft.com/office/drawing/2014/main" id="{1DF7A749-8D7A-B940-AC83-2FF50A2FB159}"/>
              </a:ext>
            </a:extLst>
          </p:cNvPr>
          <p:cNvSpPr txBox="1"/>
          <p:nvPr/>
        </p:nvSpPr>
        <p:spPr>
          <a:xfrm>
            <a:off x="838200" y="3354963"/>
            <a:ext cx="10199076" cy="646331"/>
          </a:xfrm>
          <a:prstGeom prst="rect">
            <a:avLst/>
          </a:prstGeom>
          <a:noFill/>
        </p:spPr>
        <p:txBody>
          <a:bodyPr wrap="square" rtlCol="0">
            <a:spAutoFit/>
          </a:bodyPr>
          <a:lstStyle/>
          <a:p>
            <a:r>
              <a:rPr lang="en-US" dirty="0"/>
              <a:t>In the long run, we shape our lives, and we shape ourselves. The process never ends until we die. And the choices we make are ultimately our own responsibility. – </a:t>
            </a:r>
            <a:r>
              <a:rPr lang="en-US" b="1" dirty="0"/>
              <a:t>Eleanor Roosevelt</a:t>
            </a:r>
          </a:p>
        </p:txBody>
      </p:sp>
    </p:spTree>
    <p:extLst>
      <p:ext uri="{BB962C8B-B14F-4D97-AF65-F5344CB8AC3E}">
        <p14:creationId xmlns:p14="http://schemas.microsoft.com/office/powerpoint/2010/main" val="2986858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Learning Objectives</a:t>
            </a:r>
          </a:p>
        </p:txBody>
      </p:sp>
      <p:sp>
        <p:nvSpPr>
          <p:cNvPr id="5" name="Content Placeholder 4"/>
          <p:cNvSpPr>
            <a:spLocks noGrp="1"/>
          </p:cNvSpPr>
          <p:nvPr>
            <p:ph idx="1"/>
          </p:nvPr>
        </p:nvSpPr>
        <p:spPr/>
        <p:txBody>
          <a:bodyPr>
            <a:normAutofit/>
          </a:bodyPr>
          <a:lstStyle/>
          <a:p>
            <a:r>
              <a:rPr lang="en-US" dirty="0"/>
              <a:t>Understand the proportion of obesity that is heritable and how this was determined.</a:t>
            </a:r>
          </a:p>
          <a:p>
            <a:r>
              <a:rPr lang="en-US" dirty="0"/>
              <a:t>Explain the difference between the effects of inherited environment and genetics.</a:t>
            </a:r>
          </a:p>
          <a:p>
            <a:r>
              <a:rPr lang="en-US" dirty="0"/>
              <a:t>Understand the role of the environment in the heritability of obesity.</a:t>
            </a:r>
          </a:p>
          <a:p>
            <a:r>
              <a:rPr lang="en-US" dirty="0"/>
              <a:t>Discriminate between the methodologies used to identify rare and common obesogenic variants.</a:t>
            </a:r>
          </a:p>
          <a:p>
            <a:r>
              <a:rPr lang="en-US" dirty="0"/>
              <a:t>Apply knowledge </a:t>
            </a:r>
            <a:r>
              <a:rPr lang="en-US"/>
              <a:t>of obesogenic </a:t>
            </a:r>
            <a:r>
              <a:rPr lang="en-US" dirty="0"/>
              <a:t>variants to potential individualized treatments.</a:t>
            </a:r>
          </a:p>
        </p:txBody>
      </p:sp>
    </p:spTree>
    <p:extLst>
      <p:ext uri="{BB962C8B-B14F-4D97-AF65-F5344CB8AC3E}">
        <p14:creationId xmlns:p14="http://schemas.microsoft.com/office/powerpoint/2010/main" val="2039457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5AFF2-5C2A-B645-92CA-6F471758D83D}"/>
              </a:ext>
            </a:extLst>
          </p:cNvPr>
          <p:cNvSpPr>
            <a:spLocks noGrp="1"/>
          </p:cNvSpPr>
          <p:nvPr>
            <p:ph type="title"/>
          </p:nvPr>
        </p:nvSpPr>
        <p:spPr>
          <a:xfrm>
            <a:off x="838200" y="365125"/>
            <a:ext cx="4015154" cy="1325563"/>
          </a:xfrm>
        </p:spPr>
        <p:txBody>
          <a:bodyPr>
            <a:normAutofit/>
          </a:bodyPr>
          <a:lstStyle/>
          <a:p>
            <a:r>
              <a:rPr lang="en-US" dirty="0"/>
              <a:t>Heritability and Correlations</a:t>
            </a:r>
          </a:p>
        </p:txBody>
      </p:sp>
      <p:pic>
        <p:nvPicPr>
          <p:cNvPr id="5" name="Picture 4">
            <a:extLst>
              <a:ext uri="{FF2B5EF4-FFF2-40B4-BE49-F238E27FC236}">
                <a16:creationId xmlns:a16="http://schemas.microsoft.com/office/drawing/2014/main" id="{8B632EAA-4249-3643-B59C-8609903F8D20}"/>
              </a:ext>
            </a:extLst>
          </p:cNvPr>
          <p:cNvPicPr>
            <a:picLocks noChangeAspect="1"/>
          </p:cNvPicPr>
          <p:nvPr/>
        </p:nvPicPr>
        <p:blipFill>
          <a:blip r:embed="rId2"/>
          <a:stretch>
            <a:fillRect/>
          </a:stretch>
        </p:blipFill>
        <p:spPr>
          <a:xfrm>
            <a:off x="3689995" y="1027906"/>
            <a:ext cx="8284151" cy="5660537"/>
          </a:xfrm>
          <a:prstGeom prst="rect">
            <a:avLst/>
          </a:prstGeom>
        </p:spPr>
      </p:pic>
    </p:spTree>
    <p:extLst>
      <p:ext uri="{BB962C8B-B14F-4D97-AF65-F5344CB8AC3E}">
        <p14:creationId xmlns:p14="http://schemas.microsoft.com/office/powerpoint/2010/main" val="1730075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some heritable traits?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39371011"/>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83FFE8E-AD3F-2947-A051-CDFCCF158770}"/>
              </a:ext>
            </a:extLst>
          </p:cNvPr>
          <p:cNvSpPr txBox="1"/>
          <p:nvPr/>
        </p:nvSpPr>
        <p:spPr>
          <a:xfrm>
            <a:off x="4922196" y="6176963"/>
            <a:ext cx="7441409" cy="923330"/>
          </a:xfrm>
          <a:prstGeom prst="rect">
            <a:avLst/>
          </a:prstGeom>
          <a:noFill/>
        </p:spPr>
        <p:txBody>
          <a:bodyPr wrap="square" rtlCol="0">
            <a:spAutoFit/>
          </a:bodyPr>
          <a:lstStyle/>
          <a:p>
            <a:r>
              <a:rPr lang="en-US" dirty="0" err="1"/>
              <a:t>Polubriaginof</a:t>
            </a:r>
            <a:r>
              <a:rPr lang="en-US" dirty="0"/>
              <a:t>, F. C. G. </a:t>
            </a:r>
            <a:r>
              <a:rPr lang="en-US" i="1" dirty="0"/>
              <a:t>et al.</a:t>
            </a:r>
            <a:r>
              <a:rPr lang="en-US" dirty="0"/>
              <a:t> Disease Heritability Inferred from Familial Relationships Reported in Medical Records. </a:t>
            </a:r>
            <a:r>
              <a:rPr lang="en-US" i="1" dirty="0"/>
              <a:t>Cell</a:t>
            </a:r>
            <a:r>
              <a:rPr lang="en-US" dirty="0"/>
              <a:t> </a:t>
            </a:r>
            <a:r>
              <a:rPr lang="en-US" b="1" dirty="0"/>
              <a:t>173,</a:t>
            </a:r>
            <a:r>
              <a:rPr lang="en-US" dirty="0"/>
              <a:t> 1692–1704.e11 (2018).</a:t>
            </a:r>
          </a:p>
          <a:p>
            <a:endParaRPr lang="en-US" dirty="0"/>
          </a:p>
        </p:txBody>
      </p:sp>
    </p:spTree>
    <p:extLst>
      <p:ext uri="{BB962C8B-B14F-4D97-AF65-F5344CB8AC3E}">
        <p14:creationId xmlns:p14="http://schemas.microsoft.com/office/powerpoint/2010/main" val="277593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heritability thought experiment</a:t>
            </a:r>
          </a:p>
        </p:txBody>
      </p:sp>
      <p:sp>
        <p:nvSpPr>
          <p:cNvPr id="3" name="Content Placeholder 2"/>
          <p:cNvSpPr>
            <a:spLocks noGrp="1"/>
          </p:cNvSpPr>
          <p:nvPr>
            <p:ph idx="1"/>
          </p:nvPr>
        </p:nvSpPr>
        <p:spPr>
          <a:xfrm>
            <a:off x="838200" y="1825625"/>
            <a:ext cx="5304692" cy="5032375"/>
          </a:xfrm>
        </p:spPr>
        <p:txBody>
          <a:bodyPr>
            <a:normAutofit/>
          </a:bodyPr>
          <a:lstStyle/>
          <a:p>
            <a:r>
              <a:rPr lang="en-US" b="1" dirty="0"/>
              <a:t>Purpose</a:t>
            </a:r>
            <a:r>
              <a:rPr lang="en-US" dirty="0"/>
              <a:t>: Determine effect of genetics on obesity</a:t>
            </a:r>
          </a:p>
          <a:p>
            <a:r>
              <a:rPr lang="en-US" b="1" dirty="0"/>
              <a:t>Study</a:t>
            </a:r>
            <a:r>
              <a:rPr lang="en-US" dirty="0"/>
              <a:t>: Send you out to ask 500 random students their BMI, and their parents BMI.  Draw do you think the result would look like </a:t>
            </a:r>
          </a:p>
          <a:p>
            <a:r>
              <a:rPr lang="en-US" dirty="0"/>
              <a:t>What else could explain these associations, what other information would you want</a:t>
            </a:r>
          </a:p>
        </p:txBody>
      </p:sp>
      <p:pic>
        <p:nvPicPr>
          <p:cNvPr id="10" name="Picture 9">
            <a:extLst>
              <a:ext uri="{FF2B5EF4-FFF2-40B4-BE49-F238E27FC236}">
                <a16:creationId xmlns:a16="http://schemas.microsoft.com/office/drawing/2014/main" id="{B1592F22-10C5-8E4E-B28B-DE2D98CD8ACA}"/>
              </a:ext>
            </a:extLst>
          </p:cNvPr>
          <p:cNvPicPr>
            <a:picLocks noChangeAspect="1"/>
          </p:cNvPicPr>
          <p:nvPr/>
        </p:nvPicPr>
        <p:blipFill>
          <a:blip r:embed="rId3"/>
          <a:stretch>
            <a:fillRect/>
          </a:stretch>
        </p:blipFill>
        <p:spPr>
          <a:xfrm>
            <a:off x="6096000" y="1825625"/>
            <a:ext cx="5838092" cy="3985132"/>
          </a:xfrm>
          <a:prstGeom prst="rect">
            <a:avLst/>
          </a:prstGeom>
        </p:spPr>
      </p:pic>
    </p:spTree>
    <p:extLst>
      <p:ext uri="{BB962C8B-B14F-4D97-AF65-F5344CB8AC3E}">
        <p14:creationId xmlns:p14="http://schemas.microsoft.com/office/powerpoint/2010/main" val="165535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3E3C7-A39A-3C45-A26D-665626B89AF2}"/>
              </a:ext>
            </a:extLst>
          </p:cNvPr>
          <p:cNvSpPr>
            <a:spLocks noGrp="1"/>
          </p:cNvSpPr>
          <p:nvPr>
            <p:ph type="title"/>
          </p:nvPr>
        </p:nvSpPr>
        <p:spPr/>
        <p:txBody>
          <a:bodyPr/>
          <a:lstStyle/>
          <a:p>
            <a:r>
              <a:rPr lang="en-US" dirty="0"/>
              <a:t>What graph looks closest to what you drew?</a:t>
            </a:r>
          </a:p>
        </p:txBody>
      </p:sp>
      <p:pic>
        <p:nvPicPr>
          <p:cNvPr id="5" name="Picture 4">
            <a:extLst>
              <a:ext uri="{FF2B5EF4-FFF2-40B4-BE49-F238E27FC236}">
                <a16:creationId xmlns:a16="http://schemas.microsoft.com/office/drawing/2014/main" id="{90CF5F2F-FDD1-6446-A604-7D1DBC6F011C}"/>
              </a:ext>
            </a:extLst>
          </p:cNvPr>
          <p:cNvPicPr>
            <a:picLocks noChangeAspect="1"/>
          </p:cNvPicPr>
          <p:nvPr/>
        </p:nvPicPr>
        <p:blipFill>
          <a:blip r:embed="rId3"/>
          <a:stretch>
            <a:fillRect/>
          </a:stretch>
        </p:blipFill>
        <p:spPr>
          <a:xfrm>
            <a:off x="1892299" y="1603840"/>
            <a:ext cx="7697177" cy="5254160"/>
          </a:xfrm>
          <a:prstGeom prst="rect">
            <a:avLst/>
          </a:prstGeom>
        </p:spPr>
      </p:pic>
    </p:spTree>
    <p:extLst>
      <p:ext uri="{BB962C8B-B14F-4D97-AF65-F5344CB8AC3E}">
        <p14:creationId xmlns:p14="http://schemas.microsoft.com/office/powerpoint/2010/main" val="683266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Heritable do you think BMI is?</a:t>
            </a:r>
          </a:p>
        </p:txBody>
      </p:sp>
      <p:sp>
        <p:nvSpPr>
          <p:cNvPr id="3" name="Content Placeholder 2"/>
          <p:cNvSpPr>
            <a:spLocks noGrp="1"/>
          </p:cNvSpPr>
          <p:nvPr>
            <p:ph idx="1"/>
          </p:nvPr>
        </p:nvSpPr>
        <p:spPr/>
        <p:txBody>
          <a:bodyPr/>
          <a:lstStyle/>
          <a:p>
            <a:pPr marL="514350" indent="-514350">
              <a:buFont typeface="+mj-lt"/>
              <a:buAutoNum type="alphaUcPeriod"/>
            </a:pPr>
            <a:r>
              <a:rPr lang="en-US" dirty="0"/>
              <a:t>0-25%</a:t>
            </a:r>
          </a:p>
          <a:p>
            <a:pPr marL="514350" indent="-514350">
              <a:buFont typeface="+mj-lt"/>
              <a:buAutoNum type="alphaUcPeriod"/>
            </a:pPr>
            <a:r>
              <a:rPr lang="en-US" dirty="0"/>
              <a:t>25-50%</a:t>
            </a:r>
          </a:p>
          <a:p>
            <a:pPr marL="514350" indent="-514350">
              <a:buFont typeface="+mj-lt"/>
              <a:buAutoNum type="alphaUcPeriod"/>
            </a:pPr>
            <a:r>
              <a:rPr lang="en-US" dirty="0"/>
              <a:t>50-75%</a:t>
            </a:r>
          </a:p>
          <a:p>
            <a:pPr marL="514350" indent="-514350">
              <a:buFont typeface="+mj-lt"/>
              <a:buAutoNum type="alphaUcPeriod"/>
            </a:pPr>
            <a:r>
              <a:rPr lang="en-US" dirty="0"/>
              <a:t>75-80%</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509" y="2146443"/>
            <a:ext cx="3670300" cy="1498600"/>
          </a:xfrm>
          <a:prstGeom prst="rect">
            <a:avLst/>
          </a:prstGeom>
        </p:spPr>
      </p:pic>
      <p:sp>
        <p:nvSpPr>
          <p:cNvPr id="5" name="TextBox 4"/>
          <p:cNvSpPr txBox="1"/>
          <p:nvPr/>
        </p:nvSpPr>
        <p:spPr>
          <a:xfrm>
            <a:off x="3996812" y="4264671"/>
            <a:ext cx="8201861" cy="1569660"/>
          </a:xfrm>
          <a:prstGeom prst="rect">
            <a:avLst/>
          </a:prstGeom>
          <a:noFill/>
        </p:spPr>
        <p:txBody>
          <a:bodyPr wrap="none" rtlCol="0">
            <a:spAutoFit/>
          </a:bodyPr>
          <a:lstStyle/>
          <a:p>
            <a:r>
              <a:rPr lang="en-US" sz="3200" b="1" dirty="0"/>
              <a:t>Best estimate is 77% heritable</a:t>
            </a:r>
          </a:p>
          <a:p>
            <a:r>
              <a:rPr lang="en-US" sz="3200" dirty="0"/>
              <a:t>What do we we mean here by </a:t>
            </a:r>
            <a:r>
              <a:rPr lang="en-US" sz="3200" dirty="0" err="1"/>
              <a:t>V</a:t>
            </a:r>
            <a:r>
              <a:rPr lang="en-US" sz="3200" baseline="-25000" dirty="0" err="1"/>
              <a:t>e</a:t>
            </a:r>
            <a:r>
              <a:rPr lang="en-US" sz="3200" dirty="0"/>
              <a:t>?</a:t>
            </a:r>
          </a:p>
          <a:p>
            <a:r>
              <a:rPr lang="en-US" sz="3200" dirty="0"/>
              <a:t>How much variance is due to “personal choices”</a:t>
            </a:r>
          </a:p>
        </p:txBody>
      </p:sp>
      <p:sp>
        <p:nvSpPr>
          <p:cNvPr id="6" name="TextBox 5">
            <a:extLst>
              <a:ext uri="{FF2B5EF4-FFF2-40B4-BE49-F238E27FC236}">
                <a16:creationId xmlns:a16="http://schemas.microsoft.com/office/drawing/2014/main" id="{DF043725-6730-E244-901A-DACD3F5296B8}"/>
              </a:ext>
            </a:extLst>
          </p:cNvPr>
          <p:cNvSpPr txBox="1"/>
          <p:nvPr/>
        </p:nvSpPr>
        <p:spPr>
          <a:xfrm>
            <a:off x="6809361" y="3816628"/>
            <a:ext cx="1496820" cy="369332"/>
          </a:xfrm>
          <a:prstGeom prst="rect">
            <a:avLst/>
          </a:prstGeom>
          <a:noFill/>
        </p:spPr>
        <p:txBody>
          <a:bodyPr wrap="none" rtlCol="0">
            <a:spAutoFit/>
          </a:bodyPr>
          <a:lstStyle/>
          <a:p>
            <a:r>
              <a:rPr lang="en-US" dirty="0"/>
              <a:t>Total Heredity</a:t>
            </a:r>
          </a:p>
        </p:txBody>
      </p:sp>
      <p:sp>
        <p:nvSpPr>
          <p:cNvPr id="7" name="TextBox 6">
            <a:extLst>
              <a:ext uri="{FF2B5EF4-FFF2-40B4-BE49-F238E27FC236}">
                <a16:creationId xmlns:a16="http://schemas.microsoft.com/office/drawing/2014/main" id="{669BE825-E06A-5B47-B00C-3A09CED2CF29}"/>
              </a:ext>
            </a:extLst>
          </p:cNvPr>
          <p:cNvSpPr txBox="1"/>
          <p:nvPr/>
        </p:nvSpPr>
        <p:spPr>
          <a:xfrm>
            <a:off x="6277965" y="1610477"/>
            <a:ext cx="2686056" cy="369332"/>
          </a:xfrm>
          <a:prstGeom prst="rect">
            <a:avLst/>
          </a:prstGeom>
          <a:noFill/>
        </p:spPr>
        <p:txBody>
          <a:bodyPr wrap="none" rtlCol="0">
            <a:spAutoFit/>
          </a:bodyPr>
          <a:lstStyle/>
          <a:p>
            <a:r>
              <a:rPr lang="en-US" dirty="0"/>
              <a:t>Variability Due To Genetics</a:t>
            </a:r>
          </a:p>
        </p:txBody>
      </p:sp>
    </p:spTree>
    <p:extLst>
      <p:ext uri="{BB962C8B-B14F-4D97-AF65-F5344CB8AC3E}">
        <p14:creationId xmlns:p14="http://schemas.microsoft.com/office/powerpoint/2010/main" val="27931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proportion of heritability do you think is genetic (V</a:t>
            </a:r>
            <a:r>
              <a:rPr lang="en-US" baseline="-25000" dirty="0"/>
              <a:t>g</a:t>
            </a:r>
            <a:r>
              <a:rPr lang="en-US" dirty="0"/>
              <a:t>)</a:t>
            </a:r>
          </a:p>
        </p:txBody>
      </p:sp>
      <p:sp>
        <p:nvSpPr>
          <p:cNvPr id="3" name="Content Placeholder 2"/>
          <p:cNvSpPr>
            <a:spLocks noGrp="1"/>
          </p:cNvSpPr>
          <p:nvPr>
            <p:ph idx="1"/>
          </p:nvPr>
        </p:nvSpPr>
        <p:spPr/>
        <p:txBody>
          <a:bodyPr/>
          <a:lstStyle/>
          <a:p>
            <a:pPr marL="514350" indent="-514350">
              <a:buFont typeface="+mj-lt"/>
              <a:buAutoNum type="alphaUcPeriod"/>
            </a:pPr>
            <a:r>
              <a:rPr lang="en-US" dirty="0"/>
              <a:t>0-20%</a:t>
            </a:r>
          </a:p>
          <a:p>
            <a:pPr marL="514350" indent="-514350">
              <a:buFont typeface="+mj-lt"/>
              <a:buAutoNum type="alphaUcPeriod"/>
            </a:pPr>
            <a:r>
              <a:rPr lang="en-US" dirty="0"/>
              <a:t>20-40%</a:t>
            </a:r>
          </a:p>
          <a:p>
            <a:pPr marL="514350" indent="-514350">
              <a:buFont typeface="+mj-lt"/>
              <a:buAutoNum type="alphaUcPeriod"/>
            </a:pPr>
            <a:r>
              <a:rPr lang="en-US" dirty="0"/>
              <a:t>40-60%</a:t>
            </a:r>
          </a:p>
          <a:p>
            <a:pPr marL="514350" indent="-514350">
              <a:buFont typeface="+mj-lt"/>
              <a:buAutoNum type="alphaUcPeriod"/>
            </a:pPr>
            <a:r>
              <a:rPr lang="en-US" dirty="0"/>
              <a:t>60-80%</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509" y="2146443"/>
            <a:ext cx="3670300" cy="1498600"/>
          </a:xfrm>
          <a:prstGeom prst="rect">
            <a:avLst/>
          </a:prstGeom>
        </p:spPr>
      </p:pic>
      <p:sp>
        <p:nvSpPr>
          <p:cNvPr id="5" name="TextBox 4">
            <a:extLst>
              <a:ext uri="{FF2B5EF4-FFF2-40B4-BE49-F238E27FC236}">
                <a16:creationId xmlns:a16="http://schemas.microsoft.com/office/drawing/2014/main" id="{44A21D22-6631-8C4C-AAF3-4169E85AA991}"/>
              </a:ext>
            </a:extLst>
          </p:cNvPr>
          <p:cNvSpPr txBox="1"/>
          <p:nvPr/>
        </p:nvSpPr>
        <p:spPr>
          <a:xfrm>
            <a:off x="6809361" y="3816628"/>
            <a:ext cx="1623265" cy="369332"/>
          </a:xfrm>
          <a:prstGeom prst="rect">
            <a:avLst/>
          </a:prstGeom>
          <a:noFill/>
        </p:spPr>
        <p:txBody>
          <a:bodyPr wrap="none" rtlCol="0">
            <a:spAutoFit/>
          </a:bodyPr>
          <a:lstStyle/>
          <a:p>
            <a:r>
              <a:rPr lang="en-US" dirty="0"/>
              <a:t>Total Variability</a:t>
            </a:r>
          </a:p>
        </p:txBody>
      </p:sp>
      <p:sp>
        <p:nvSpPr>
          <p:cNvPr id="6" name="TextBox 5">
            <a:extLst>
              <a:ext uri="{FF2B5EF4-FFF2-40B4-BE49-F238E27FC236}">
                <a16:creationId xmlns:a16="http://schemas.microsoft.com/office/drawing/2014/main" id="{BCAC7746-B1D3-D140-879D-C3271FE3C27B}"/>
              </a:ext>
            </a:extLst>
          </p:cNvPr>
          <p:cNvSpPr txBox="1"/>
          <p:nvPr/>
        </p:nvSpPr>
        <p:spPr>
          <a:xfrm>
            <a:off x="6277965" y="1610477"/>
            <a:ext cx="2686056" cy="369332"/>
          </a:xfrm>
          <a:prstGeom prst="rect">
            <a:avLst/>
          </a:prstGeom>
          <a:noFill/>
        </p:spPr>
        <p:txBody>
          <a:bodyPr wrap="none" rtlCol="0">
            <a:spAutoFit/>
          </a:bodyPr>
          <a:lstStyle/>
          <a:p>
            <a:r>
              <a:rPr lang="en-US" dirty="0"/>
              <a:t>Variability Due To Genetics</a:t>
            </a:r>
          </a:p>
        </p:txBody>
      </p:sp>
    </p:spTree>
    <p:extLst>
      <p:ext uri="{BB962C8B-B14F-4D97-AF65-F5344CB8AC3E}">
        <p14:creationId xmlns:p14="http://schemas.microsoft.com/office/powerpoint/2010/main" val="176775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2206</TotalTime>
  <Words>1580</Words>
  <Application>Microsoft Macintosh PowerPoint</Application>
  <PresentationFormat>Widescreen</PresentationFormat>
  <Paragraphs>212</Paragraphs>
  <Slides>37</Slides>
  <Notes>15</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Symbol</vt:lpstr>
      <vt:lpstr>Office Theme</vt:lpstr>
      <vt:lpstr>Genetics of Obesity</vt:lpstr>
      <vt:lpstr>Learning Objectives</vt:lpstr>
      <vt:lpstr>Fatalism vs Personal Responsibility</vt:lpstr>
      <vt:lpstr>Heritability and Correlations</vt:lpstr>
      <vt:lpstr>What are some heritable traits?</vt:lpstr>
      <vt:lpstr>A heritability thought experiment</vt:lpstr>
      <vt:lpstr>What graph looks closest to what you drew?</vt:lpstr>
      <vt:lpstr>How Heritable do you think BMI is?</vt:lpstr>
      <vt:lpstr>What proportion of heritability do you think is genetic (Vg)</vt:lpstr>
      <vt:lpstr>Some definitions</vt:lpstr>
      <vt:lpstr>Heritable vs Familial</vt:lpstr>
      <vt:lpstr>Race and Genetics</vt:lpstr>
      <vt:lpstr>How To Separate Familial from Heritable?</vt:lpstr>
      <vt:lpstr>Twin Studies and Obesity Heritability</vt:lpstr>
      <vt:lpstr>BMI Correlations of Different Sibling-Sets</vt:lpstr>
      <vt:lpstr>What do we think?</vt:lpstr>
      <vt:lpstr>Is this the cause of increased incidence of obesity?</vt:lpstr>
      <vt:lpstr>Broad Sense and Narrow Sense Heritability</vt:lpstr>
      <vt:lpstr>How do we identify obesity-causing alleles?</vt:lpstr>
      <vt:lpstr>Methods for Identifying Obesity-Associated Genes</vt:lpstr>
      <vt:lpstr>Energy Balance and Obesity</vt:lpstr>
      <vt:lpstr>What are some processes that might predispose someone to increased adiposity</vt:lpstr>
      <vt:lpstr>Identification of Leptin as a Rare Syndromic Form of Obesity</vt:lpstr>
      <vt:lpstr>Leptin is an appetite suppressant from fat tissue</vt:lpstr>
      <vt:lpstr>Leptin deficiency is treatable with recombinant leptin</vt:lpstr>
      <vt:lpstr>Most syndromic forms of obesity associate with appetite control</vt:lpstr>
      <vt:lpstr>Role of Leptin, Melanocortin and BDNF in appetite control</vt:lpstr>
      <vt:lpstr>Discuss amongst yourselves</vt:lpstr>
      <vt:lpstr>Would this person over- or under-eat</vt:lpstr>
      <vt:lpstr>Would this person be treatable by leptin?</vt:lpstr>
      <vt:lpstr>Any thoughts how this information might affect treatment obesity?</vt:lpstr>
      <vt:lpstr>GWAS and common variants associated with obesity</vt:lpstr>
      <vt:lpstr>Most Common Variants Have Small Effects</vt:lpstr>
      <vt:lpstr>Genetic Risk Scores and Obesity Risk</vt:lpstr>
      <vt:lpstr>Obesity – Disease Relationships</vt:lpstr>
      <vt:lpstr>Fatalism?</vt:lpstr>
      <vt:lpstr>Learning Objectives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Genetics of Obesity</dc:title>
  <dc:creator>Dave Bridges</dc:creator>
  <cp:lastModifiedBy>Dave Bridges</cp:lastModifiedBy>
  <cp:revision>92</cp:revision>
  <dcterms:created xsi:type="dcterms:W3CDTF">2017-05-16T13:59:38Z</dcterms:created>
  <dcterms:modified xsi:type="dcterms:W3CDTF">2018-09-06T16:54:04Z</dcterms:modified>
</cp:coreProperties>
</file>